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59"/>
  </p:notesMasterIdLst>
  <p:sldIdLst>
    <p:sldId id="256" r:id="rId5"/>
    <p:sldId id="2145707578" r:id="rId6"/>
    <p:sldId id="324" r:id="rId7"/>
    <p:sldId id="355" r:id="rId8"/>
    <p:sldId id="309" r:id="rId9"/>
    <p:sldId id="291" r:id="rId10"/>
    <p:sldId id="389" r:id="rId11"/>
    <p:sldId id="2145707579" r:id="rId12"/>
    <p:sldId id="359" r:id="rId13"/>
    <p:sldId id="374" r:id="rId14"/>
    <p:sldId id="378" r:id="rId15"/>
    <p:sldId id="375" r:id="rId16"/>
    <p:sldId id="380" r:id="rId17"/>
    <p:sldId id="392" r:id="rId18"/>
    <p:sldId id="2145707547" r:id="rId19"/>
    <p:sldId id="2145707546" r:id="rId20"/>
    <p:sldId id="2145707580" r:id="rId21"/>
    <p:sldId id="390" r:id="rId22"/>
    <p:sldId id="2145707545" r:id="rId23"/>
    <p:sldId id="2145707552" r:id="rId24"/>
    <p:sldId id="2145707549" r:id="rId25"/>
    <p:sldId id="395" r:id="rId26"/>
    <p:sldId id="2145707550" r:id="rId27"/>
    <p:sldId id="2145707569" r:id="rId28"/>
    <p:sldId id="385" r:id="rId29"/>
    <p:sldId id="2145707571" r:id="rId30"/>
    <p:sldId id="382" r:id="rId31"/>
    <p:sldId id="383" r:id="rId32"/>
    <p:sldId id="2145707563" r:id="rId33"/>
    <p:sldId id="2145707572" r:id="rId34"/>
    <p:sldId id="2145707576" r:id="rId35"/>
    <p:sldId id="2145707544" r:id="rId36"/>
    <p:sldId id="2145707567" r:id="rId37"/>
    <p:sldId id="2147377310" r:id="rId38"/>
    <p:sldId id="2145707577" r:id="rId39"/>
    <p:sldId id="394" r:id="rId40"/>
    <p:sldId id="698" r:id="rId41"/>
    <p:sldId id="4271" r:id="rId42"/>
    <p:sldId id="2145707566" r:id="rId43"/>
    <p:sldId id="2147377306" r:id="rId44"/>
    <p:sldId id="259" r:id="rId45"/>
    <p:sldId id="257" r:id="rId46"/>
    <p:sldId id="258" r:id="rId47"/>
    <p:sldId id="260" r:id="rId48"/>
    <p:sldId id="261" r:id="rId49"/>
    <p:sldId id="2147377307" r:id="rId50"/>
    <p:sldId id="2147377309" r:id="rId51"/>
    <p:sldId id="2147377308" r:id="rId52"/>
    <p:sldId id="2147377304" r:id="rId53"/>
    <p:sldId id="2147377305" r:id="rId54"/>
    <p:sldId id="2145707640" r:id="rId55"/>
    <p:sldId id="2145707606" r:id="rId56"/>
    <p:sldId id="356" r:id="rId57"/>
    <p:sldId id="2145707559" r:id="rId58"/>
  </p:sldIdLst>
  <p:sldSz cx="9144000" cy="5143500" type="screen16x9"/>
  <p:notesSz cx="6858000" cy="9144000"/>
  <p:embeddedFontLst>
    <p:embeddedFont>
      <p:font typeface="ＭＳ Ｐゴシック" panose="020B0600070205080204" pitchFamily="34" charset="-128"/>
      <p:regular r:id="rId60"/>
    </p:embeddedFont>
    <p:embeddedFont>
      <p:font typeface="Arial Black" panose="020B0A04020102020204" pitchFamily="34" charset="0"/>
      <p:bold r:id="rId61"/>
    </p:embeddedFont>
    <p:embeddedFont>
      <p:font typeface="Arial Unicode MS" panose="020B0604020202020204" pitchFamily="34" charset="-128"/>
      <p:regular r:id="rId62"/>
    </p:embeddedFont>
    <p:embeddedFont>
      <p:font typeface="Century Gothic" panose="020B0502020202020204" pitchFamily="34" charset="0"/>
      <p:regular r:id="rId63"/>
      <p:bold r:id="rId64"/>
      <p:italic r:id="rId65"/>
      <p:boldItalic r:id="rId66"/>
    </p:embeddedFont>
    <p:embeddedFont>
      <p:font typeface="Lato Light" panose="020F0502020204030203" pitchFamily="34" charset="0"/>
      <p:regular r:id="rId67"/>
      <p:italic r:id="rId68"/>
    </p:embeddedFont>
    <p:embeddedFont>
      <p:font typeface="News Cycle" panose="020B0604020202020204" charset="2"/>
      <p:regular r:id="rId69"/>
      <p:bold r:id="rId70"/>
    </p:embeddedFont>
    <p:embeddedFont>
      <p:font typeface="Oswald" panose="00000500000000000000" pitchFamily="2" charset="0"/>
      <p:regular r:id="rId71"/>
      <p:bold r:id="rId72"/>
    </p:embeddedFont>
    <p:embeddedFont>
      <p:font typeface="Oswald Regular" panose="00000500000000000000" charset="0"/>
      <p:regular r:id="rId73"/>
    </p:embeddedFont>
    <p:embeddedFont>
      <p:font typeface="Segoe UI" panose="020B0502040204020203"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8" userDrawn="1">
          <p15:clr>
            <a:srgbClr val="A4A3A4"/>
          </p15:clr>
        </p15:guide>
        <p15:guide id="2" pos="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ba Salem" initials="HS" lastIdx="2" clrIdx="0">
    <p:extLst>
      <p:ext uri="{19B8F6BF-5375-455C-9EA6-DF929625EA0E}">
        <p15:presenceInfo xmlns:p15="http://schemas.microsoft.com/office/powerpoint/2012/main" userId="S::Heba.Salem@alfuttaim.com::df0d3315-5335-4730-aef4-34234f5a8f44" providerId="AD"/>
      </p:ext>
    </p:extLst>
  </p:cmAuthor>
  <p:cmAuthor id="2" name="Gabriella Planojevic" initials="GP" lastIdx="34" clrIdx="1">
    <p:extLst>
      <p:ext uri="{19B8F6BF-5375-455C-9EA6-DF929625EA0E}">
        <p15:presenceInfo xmlns:p15="http://schemas.microsoft.com/office/powerpoint/2012/main" userId="S::Gabriella.Planojevic@alfuttaim.com::7798e6ba-5c0e-44fb-a4cd-0f2edfa394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646464"/>
    <a:srgbClr val="80CAFF"/>
    <a:srgbClr val="88A9BE"/>
    <a:srgbClr val="99BACF"/>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34" autoAdjust="0"/>
  </p:normalViewPr>
  <p:slideViewPr>
    <p:cSldViewPr snapToGrid="0">
      <p:cViewPr varScale="1">
        <p:scale>
          <a:sx n="55" d="100"/>
          <a:sy n="55" d="100"/>
        </p:scale>
        <p:origin x="1600" y="264"/>
      </p:cViewPr>
      <p:guideLst>
        <p:guide orient="horz" pos="348"/>
        <p:guide pos="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5.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2.fntdata"/><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7.fntdata"/><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ma Alsagaf" userId="ef587b5e-378a-4bb3-aa9f-3c15b98138a4" providerId="ADAL" clId="{890D6534-12FC-41A5-8DFB-3D222BE380F6}"/>
    <pc:docChg chg="undo custSel mod modSld modMainMaster">
      <pc:chgData name="Fatma Alsagaf" userId="ef587b5e-378a-4bb3-aa9f-3c15b98138a4" providerId="ADAL" clId="{890D6534-12FC-41A5-8DFB-3D222BE380F6}" dt="2025-11-19T06:07:03.781" v="26" actId="478"/>
      <pc:docMkLst>
        <pc:docMk/>
      </pc:docMkLst>
      <pc:sldChg chg="delSp mod">
        <pc:chgData name="Fatma Alsagaf" userId="ef587b5e-378a-4bb3-aa9f-3c15b98138a4" providerId="ADAL" clId="{890D6534-12FC-41A5-8DFB-3D222BE380F6}" dt="2025-11-19T06:06:44.058" v="22" actId="478"/>
        <pc:sldMkLst>
          <pc:docMk/>
          <pc:sldMk cId="0" sldId="256"/>
        </pc:sldMkLst>
        <pc:picChg chg="del">
          <ac:chgData name="Fatma Alsagaf" userId="ef587b5e-378a-4bb3-aa9f-3c15b98138a4" providerId="ADAL" clId="{890D6534-12FC-41A5-8DFB-3D222BE380F6}" dt="2025-11-19T06:06:44.058" v="22" actId="478"/>
          <ac:picMkLst>
            <pc:docMk/>
            <pc:sldMk cId="0" sldId="256"/>
            <ac:picMk id="127" creationId="{00000000-0000-0000-0000-000000000000}"/>
          </ac:picMkLst>
        </pc:picChg>
      </pc:sldChg>
      <pc:sldChg chg="delSp mod delAnim">
        <pc:chgData name="Fatma Alsagaf" userId="ef587b5e-378a-4bb3-aa9f-3c15b98138a4" providerId="ADAL" clId="{890D6534-12FC-41A5-8DFB-3D222BE380F6}" dt="2025-11-19T06:05:55.308" v="11" actId="478"/>
        <pc:sldMkLst>
          <pc:docMk/>
          <pc:sldMk cId="3430452002" sldId="257"/>
        </pc:sldMkLst>
        <pc:spChg chg="del">
          <ac:chgData name="Fatma Alsagaf" userId="ef587b5e-378a-4bb3-aa9f-3c15b98138a4" providerId="ADAL" clId="{890D6534-12FC-41A5-8DFB-3D222BE380F6}" dt="2025-11-19T06:05:55.308" v="11" actId="478"/>
          <ac:spMkLst>
            <pc:docMk/>
            <pc:sldMk cId="3430452002" sldId="257"/>
            <ac:spMk id="2" creationId="{83F69C9F-CDD3-4D99-98FB-3A9EF5229145}"/>
          </ac:spMkLst>
        </pc:spChg>
        <pc:picChg chg="del">
          <ac:chgData name="Fatma Alsagaf" userId="ef587b5e-378a-4bb3-aa9f-3c15b98138a4" providerId="ADAL" clId="{890D6534-12FC-41A5-8DFB-3D222BE380F6}" dt="2025-11-19T06:05:52.351" v="9" actId="478"/>
          <ac:picMkLst>
            <pc:docMk/>
            <pc:sldMk cId="3430452002" sldId="257"/>
            <ac:picMk id="5" creationId="{45C7E514-2E30-48F2-BC4A-F5D34FE3F7E1}"/>
          </ac:picMkLst>
        </pc:picChg>
        <pc:picChg chg="del">
          <ac:chgData name="Fatma Alsagaf" userId="ef587b5e-378a-4bb3-aa9f-3c15b98138a4" providerId="ADAL" clId="{890D6534-12FC-41A5-8DFB-3D222BE380F6}" dt="2025-11-19T06:05:53.202" v="10" actId="478"/>
          <ac:picMkLst>
            <pc:docMk/>
            <pc:sldMk cId="3430452002" sldId="257"/>
            <ac:picMk id="7" creationId="{051BF269-5B0B-40FF-9812-0F9BD09C73C1}"/>
          </ac:picMkLst>
        </pc:picChg>
      </pc:sldChg>
      <pc:sldChg chg="delSp mod delAnim">
        <pc:chgData name="Fatma Alsagaf" userId="ef587b5e-378a-4bb3-aa9f-3c15b98138a4" providerId="ADAL" clId="{890D6534-12FC-41A5-8DFB-3D222BE380F6}" dt="2025-11-19T06:06:01.122" v="13" actId="478"/>
        <pc:sldMkLst>
          <pc:docMk/>
          <pc:sldMk cId="2236083345" sldId="258"/>
        </pc:sldMkLst>
        <pc:picChg chg="del">
          <ac:chgData name="Fatma Alsagaf" userId="ef587b5e-378a-4bb3-aa9f-3c15b98138a4" providerId="ADAL" clId="{890D6534-12FC-41A5-8DFB-3D222BE380F6}" dt="2025-11-19T06:06:00.038" v="12" actId="478"/>
          <ac:picMkLst>
            <pc:docMk/>
            <pc:sldMk cId="2236083345" sldId="258"/>
            <ac:picMk id="5" creationId="{45C7E514-2E30-48F2-BC4A-F5D34FE3F7E1}"/>
          </ac:picMkLst>
        </pc:picChg>
        <pc:picChg chg="del">
          <ac:chgData name="Fatma Alsagaf" userId="ef587b5e-378a-4bb3-aa9f-3c15b98138a4" providerId="ADAL" clId="{890D6534-12FC-41A5-8DFB-3D222BE380F6}" dt="2025-11-19T06:06:01.122" v="13" actId="478"/>
          <ac:picMkLst>
            <pc:docMk/>
            <pc:sldMk cId="2236083345" sldId="258"/>
            <ac:picMk id="9" creationId="{E3C6C39E-BF57-4204-A849-3ED1C826C3F6}"/>
          </ac:picMkLst>
        </pc:picChg>
      </pc:sldChg>
      <pc:sldChg chg="addSp delSp mod">
        <pc:chgData name="Fatma Alsagaf" userId="ef587b5e-378a-4bb3-aa9f-3c15b98138a4" providerId="ADAL" clId="{890D6534-12FC-41A5-8DFB-3D222BE380F6}" dt="2025-11-19T06:05:48.474" v="8" actId="478"/>
        <pc:sldMkLst>
          <pc:docMk/>
          <pc:sldMk cId="3271577395" sldId="259"/>
        </pc:sldMkLst>
        <pc:picChg chg="del">
          <ac:chgData name="Fatma Alsagaf" userId="ef587b5e-378a-4bb3-aa9f-3c15b98138a4" providerId="ADAL" clId="{890D6534-12FC-41A5-8DFB-3D222BE380F6}" dt="2025-11-19T06:05:42.152" v="4" actId="478"/>
          <ac:picMkLst>
            <pc:docMk/>
            <pc:sldMk cId="3271577395" sldId="259"/>
            <ac:picMk id="2" creationId="{DFE2414C-03E2-4FCD-83E1-02522CAC14BC}"/>
          </ac:picMkLst>
        </pc:picChg>
        <pc:picChg chg="add del">
          <ac:chgData name="Fatma Alsagaf" userId="ef587b5e-378a-4bb3-aa9f-3c15b98138a4" providerId="ADAL" clId="{890D6534-12FC-41A5-8DFB-3D222BE380F6}" dt="2025-11-19T06:05:48.474" v="8" actId="478"/>
          <ac:picMkLst>
            <pc:docMk/>
            <pc:sldMk cId="3271577395" sldId="259"/>
            <ac:picMk id="6" creationId="{D0468E4A-3BDF-4A7D-A315-1E3AAF45DD84}"/>
          </ac:picMkLst>
        </pc:picChg>
        <pc:picChg chg="add del">
          <ac:chgData name="Fatma Alsagaf" userId="ef587b5e-378a-4bb3-aa9f-3c15b98138a4" providerId="ADAL" clId="{890D6534-12FC-41A5-8DFB-3D222BE380F6}" dt="2025-11-19T06:05:48.156" v="7" actId="478"/>
          <ac:picMkLst>
            <pc:docMk/>
            <pc:sldMk cId="3271577395" sldId="259"/>
            <ac:picMk id="8" creationId="{03F773A4-5D42-46E9-B507-8E3030E5DABD}"/>
          </ac:picMkLst>
        </pc:picChg>
      </pc:sldChg>
      <pc:sldChg chg="delSp mod">
        <pc:chgData name="Fatma Alsagaf" userId="ef587b5e-378a-4bb3-aa9f-3c15b98138a4" providerId="ADAL" clId="{890D6534-12FC-41A5-8DFB-3D222BE380F6}" dt="2025-11-19T06:06:05.513" v="16" actId="478"/>
        <pc:sldMkLst>
          <pc:docMk/>
          <pc:sldMk cId="1948308533" sldId="260"/>
        </pc:sldMkLst>
        <pc:picChg chg="del">
          <ac:chgData name="Fatma Alsagaf" userId="ef587b5e-378a-4bb3-aa9f-3c15b98138a4" providerId="ADAL" clId="{890D6534-12FC-41A5-8DFB-3D222BE380F6}" dt="2025-11-19T06:06:03.915" v="14" actId="478"/>
          <ac:picMkLst>
            <pc:docMk/>
            <pc:sldMk cId="1948308533" sldId="260"/>
            <ac:picMk id="2" creationId="{DFE2414C-03E2-4FCD-83E1-02522CAC14BC}"/>
          </ac:picMkLst>
        </pc:picChg>
        <pc:picChg chg="del">
          <ac:chgData name="Fatma Alsagaf" userId="ef587b5e-378a-4bb3-aa9f-3c15b98138a4" providerId="ADAL" clId="{890D6534-12FC-41A5-8DFB-3D222BE380F6}" dt="2025-11-19T06:06:05.513" v="16" actId="478"/>
          <ac:picMkLst>
            <pc:docMk/>
            <pc:sldMk cId="1948308533" sldId="260"/>
            <ac:picMk id="4" creationId="{887F8726-3A6A-4940-A27F-05B1C299B3A5}"/>
          </ac:picMkLst>
        </pc:picChg>
        <pc:picChg chg="del">
          <ac:chgData name="Fatma Alsagaf" userId="ef587b5e-378a-4bb3-aa9f-3c15b98138a4" providerId="ADAL" clId="{890D6534-12FC-41A5-8DFB-3D222BE380F6}" dt="2025-11-19T06:06:04.996" v="15" actId="478"/>
          <ac:picMkLst>
            <pc:docMk/>
            <pc:sldMk cId="1948308533" sldId="260"/>
            <ac:picMk id="7" creationId="{1DA93872-D7B0-4470-B3F8-A91F9044681E}"/>
          </ac:picMkLst>
        </pc:picChg>
      </pc:sldChg>
      <pc:sldChg chg="delSp mod">
        <pc:chgData name="Fatma Alsagaf" userId="ef587b5e-378a-4bb3-aa9f-3c15b98138a4" providerId="ADAL" clId="{890D6534-12FC-41A5-8DFB-3D222BE380F6}" dt="2025-11-19T06:06:12.790" v="18" actId="478"/>
        <pc:sldMkLst>
          <pc:docMk/>
          <pc:sldMk cId="2699295392" sldId="261"/>
        </pc:sldMkLst>
        <pc:picChg chg="del">
          <ac:chgData name="Fatma Alsagaf" userId="ef587b5e-378a-4bb3-aa9f-3c15b98138a4" providerId="ADAL" clId="{890D6534-12FC-41A5-8DFB-3D222BE380F6}" dt="2025-11-19T06:06:12.790" v="18" actId="478"/>
          <ac:picMkLst>
            <pc:docMk/>
            <pc:sldMk cId="2699295392" sldId="261"/>
            <ac:picMk id="5" creationId="{CD57F51C-643E-449A-B125-75B391B5C0C4}"/>
          </ac:picMkLst>
        </pc:picChg>
        <pc:picChg chg="del">
          <ac:chgData name="Fatma Alsagaf" userId="ef587b5e-378a-4bb3-aa9f-3c15b98138a4" providerId="ADAL" clId="{890D6534-12FC-41A5-8DFB-3D222BE380F6}" dt="2025-11-19T06:06:11.691" v="17" actId="478"/>
          <ac:picMkLst>
            <pc:docMk/>
            <pc:sldMk cId="2699295392" sldId="261"/>
            <ac:picMk id="8" creationId="{9B853505-A0B2-41CE-BBD9-CD16D2226862}"/>
          </ac:picMkLst>
        </pc:picChg>
      </pc:sldChg>
      <pc:sldChg chg="delSp mod">
        <pc:chgData name="Fatma Alsagaf" userId="ef587b5e-378a-4bb3-aa9f-3c15b98138a4" providerId="ADAL" clId="{890D6534-12FC-41A5-8DFB-3D222BE380F6}" dt="2025-11-19T06:06:32.636" v="21" actId="478"/>
        <pc:sldMkLst>
          <pc:docMk/>
          <pc:sldMk cId="1305375450" sldId="356"/>
        </pc:sldMkLst>
        <pc:picChg chg="del">
          <ac:chgData name="Fatma Alsagaf" userId="ef587b5e-378a-4bb3-aa9f-3c15b98138a4" providerId="ADAL" clId="{890D6534-12FC-41A5-8DFB-3D222BE380F6}" dt="2025-11-19T06:06:32.636" v="21" actId="478"/>
          <ac:picMkLst>
            <pc:docMk/>
            <pc:sldMk cId="1305375450" sldId="356"/>
            <ac:picMk id="7" creationId="{D5921664-8F26-4798-823F-9DABDFDF8010}"/>
          </ac:picMkLst>
        </pc:picChg>
      </pc:sldChg>
      <pc:sldChg chg="addSp delSp mod">
        <pc:chgData name="Fatma Alsagaf" userId="ef587b5e-378a-4bb3-aa9f-3c15b98138a4" providerId="ADAL" clId="{890D6534-12FC-41A5-8DFB-3D222BE380F6}" dt="2025-11-19T06:07:03.781" v="26" actId="478"/>
        <pc:sldMkLst>
          <pc:docMk/>
          <pc:sldMk cId="3900972899" sldId="389"/>
        </pc:sldMkLst>
        <pc:picChg chg="add del">
          <ac:chgData name="Fatma Alsagaf" userId="ef587b5e-378a-4bb3-aa9f-3c15b98138a4" providerId="ADAL" clId="{890D6534-12FC-41A5-8DFB-3D222BE380F6}" dt="2025-11-19T06:07:03.781" v="26" actId="478"/>
          <ac:picMkLst>
            <pc:docMk/>
            <pc:sldMk cId="3900972899" sldId="389"/>
            <ac:picMk id="7" creationId="{C0ECC9F8-DFE3-47BB-B39B-63D2FF3BA174}"/>
          </ac:picMkLst>
        </pc:picChg>
        <pc:picChg chg="add del">
          <ac:chgData name="Fatma Alsagaf" userId="ef587b5e-378a-4bb3-aa9f-3c15b98138a4" providerId="ADAL" clId="{890D6534-12FC-41A5-8DFB-3D222BE380F6}" dt="2025-11-19T06:07:03.419" v="25" actId="478"/>
          <ac:picMkLst>
            <pc:docMk/>
            <pc:sldMk cId="3900972899" sldId="389"/>
            <ac:picMk id="9" creationId="{FB430E51-EA3B-4D88-8388-28D3666DDA4C}"/>
          </ac:picMkLst>
        </pc:picChg>
      </pc:sldChg>
      <pc:sldChg chg="delSp mod">
        <pc:chgData name="Fatma Alsagaf" userId="ef587b5e-378a-4bb3-aa9f-3c15b98138a4" providerId="ADAL" clId="{890D6534-12FC-41A5-8DFB-3D222BE380F6}" dt="2025-11-19T06:06:30.311" v="20" actId="478"/>
        <pc:sldMkLst>
          <pc:docMk/>
          <pc:sldMk cId="558621385" sldId="2145707559"/>
        </pc:sldMkLst>
        <pc:picChg chg="del">
          <ac:chgData name="Fatma Alsagaf" userId="ef587b5e-378a-4bb3-aa9f-3c15b98138a4" providerId="ADAL" clId="{890D6534-12FC-41A5-8DFB-3D222BE380F6}" dt="2025-11-19T06:06:30.311" v="20" actId="478"/>
          <ac:picMkLst>
            <pc:docMk/>
            <pc:sldMk cId="558621385" sldId="2145707559"/>
            <ac:picMk id="6" creationId="{D7CC89D1-7280-4605-A631-F24056601DEF}"/>
          </ac:picMkLst>
        </pc:picChg>
      </pc:sldChg>
      <pc:sldChg chg="addSp delSp mod">
        <pc:chgData name="Fatma Alsagaf" userId="ef587b5e-378a-4bb3-aa9f-3c15b98138a4" providerId="ADAL" clId="{890D6534-12FC-41A5-8DFB-3D222BE380F6}" dt="2025-11-19T06:05:37.656" v="3" actId="478"/>
        <pc:sldMkLst>
          <pc:docMk/>
          <pc:sldMk cId="2525595472" sldId="2147377306"/>
        </pc:sldMkLst>
        <pc:picChg chg="add del">
          <ac:chgData name="Fatma Alsagaf" userId="ef587b5e-378a-4bb3-aa9f-3c15b98138a4" providerId="ADAL" clId="{890D6534-12FC-41A5-8DFB-3D222BE380F6}" dt="2025-11-19T06:05:37.656" v="3" actId="478"/>
          <ac:picMkLst>
            <pc:docMk/>
            <pc:sldMk cId="2525595472" sldId="2147377306"/>
            <ac:picMk id="3" creationId="{CD39A78F-591E-22F9-7BF5-009969AFA02B}"/>
          </ac:picMkLst>
        </pc:picChg>
      </pc:sldChg>
      <pc:sldChg chg="delSp mod">
        <pc:chgData name="Fatma Alsagaf" userId="ef587b5e-378a-4bb3-aa9f-3c15b98138a4" providerId="ADAL" clId="{890D6534-12FC-41A5-8DFB-3D222BE380F6}" dt="2025-11-19T06:06:19.455" v="19" actId="478"/>
        <pc:sldMkLst>
          <pc:docMk/>
          <pc:sldMk cId="1538363718" sldId="2147377308"/>
        </pc:sldMkLst>
        <pc:picChg chg="del">
          <ac:chgData name="Fatma Alsagaf" userId="ef587b5e-378a-4bb3-aa9f-3c15b98138a4" providerId="ADAL" clId="{890D6534-12FC-41A5-8DFB-3D222BE380F6}" dt="2025-11-19T06:06:19.455" v="19" actId="478"/>
          <ac:picMkLst>
            <pc:docMk/>
            <pc:sldMk cId="1538363718" sldId="2147377308"/>
            <ac:picMk id="3" creationId="{BF93E4B5-E6EA-3ED2-AFF4-FF8AB9063E05}"/>
          </ac:picMkLst>
        </pc:picChg>
      </pc:sldChg>
      <pc:sldMasterChg chg="addSp mod">
        <pc:chgData name="Fatma Alsagaf" userId="ef587b5e-378a-4bb3-aa9f-3c15b98138a4" providerId="ADAL" clId="{890D6534-12FC-41A5-8DFB-3D222BE380F6}" dt="2025-11-19T06:05:27.884" v="0" actId="33475"/>
        <pc:sldMasterMkLst>
          <pc:docMk/>
          <pc:sldMasterMk cId="0" sldId="2147483658"/>
        </pc:sldMasterMkLst>
        <pc:spChg chg="add">
          <ac:chgData name="Fatma Alsagaf" userId="ef587b5e-378a-4bb3-aa9f-3c15b98138a4" providerId="ADAL" clId="{890D6534-12FC-41A5-8DFB-3D222BE380F6}" dt="2025-11-19T06:05:27.884" v="0" actId="33475"/>
          <ac:spMkLst>
            <pc:docMk/>
            <pc:sldMasterMk cId="0" sldId="2147483658"/>
            <ac:spMk id="3" creationId="{063B713D-C9B9-1EDA-159D-2D7039F738AF}"/>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DD1BC6-866A-4C78-B56E-1331EE02889D}" type="doc">
      <dgm:prSet loTypeId="urn:microsoft.com/office/officeart/2005/8/layout/funnel1" loCatId="relationship" qsTypeId="urn:microsoft.com/office/officeart/2005/8/quickstyle/simple1" qsCatId="simple" csTypeId="urn:microsoft.com/office/officeart/2005/8/colors/colorful3" csCatId="colorful" phldr="1"/>
      <dgm:spPr/>
      <dgm:t>
        <a:bodyPr/>
        <a:lstStyle/>
        <a:p>
          <a:endParaRPr lang="en-US"/>
        </a:p>
      </dgm:t>
    </dgm:pt>
    <dgm:pt modelId="{C40EF4FC-C739-4258-93CD-DBB94CDB51F2}">
      <dgm:prSet phldrT="[Text]" custT="1"/>
      <dgm:spPr>
        <a:solidFill>
          <a:srgbClr val="FFC000"/>
        </a:solidFill>
      </dgm:spPr>
      <dgm:t>
        <a:bodyPr/>
        <a:lstStyle/>
        <a:p>
          <a:r>
            <a:rPr lang="en-US" sz="1200" b="1"/>
            <a:t>Motivation </a:t>
          </a:r>
        </a:p>
      </dgm:t>
    </dgm:pt>
    <dgm:pt modelId="{C041879B-8A57-434E-A300-A06EC2C6F198}" type="parTrans" cxnId="{8449B58E-58D8-48AA-90F1-1DB91694D148}">
      <dgm:prSet/>
      <dgm:spPr/>
      <dgm:t>
        <a:bodyPr/>
        <a:lstStyle/>
        <a:p>
          <a:endParaRPr lang="en-US"/>
        </a:p>
      </dgm:t>
    </dgm:pt>
    <dgm:pt modelId="{5306E010-0B90-43D3-96A3-F799EFF5C96C}" type="sibTrans" cxnId="{8449B58E-58D8-48AA-90F1-1DB91694D148}">
      <dgm:prSet/>
      <dgm:spPr/>
      <dgm:t>
        <a:bodyPr/>
        <a:lstStyle/>
        <a:p>
          <a:endParaRPr lang="en-US"/>
        </a:p>
      </dgm:t>
    </dgm:pt>
    <dgm:pt modelId="{EF2DE61E-3712-4DB6-BE58-23A5FA733305}">
      <dgm:prSet phldrT="[Text]"/>
      <dgm:spPr>
        <a:solidFill>
          <a:srgbClr val="00B0F0"/>
        </a:solidFill>
      </dgm:spPr>
      <dgm:t>
        <a:bodyPr/>
        <a:lstStyle/>
        <a:p>
          <a:r>
            <a:rPr lang="en-US" b="1"/>
            <a:t>Aspiration</a:t>
          </a:r>
        </a:p>
      </dgm:t>
    </dgm:pt>
    <dgm:pt modelId="{8730A82C-DAF6-409B-A15C-63021B0DA5B3}" type="parTrans" cxnId="{A0966C78-D3BE-400E-8CCA-6086D4A52AB7}">
      <dgm:prSet/>
      <dgm:spPr/>
      <dgm:t>
        <a:bodyPr/>
        <a:lstStyle/>
        <a:p>
          <a:endParaRPr lang="en-US"/>
        </a:p>
      </dgm:t>
    </dgm:pt>
    <dgm:pt modelId="{F69DFC3C-4192-49EA-9023-4FED9128861D}" type="sibTrans" cxnId="{A0966C78-D3BE-400E-8CCA-6086D4A52AB7}">
      <dgm:prSet/>
      <dgm:spPr/>
      <dgm:t>
        <a:bodyPr/>
        <a:lstStyle/>
        <a:p>
          <a:endParaRPr lang="en-US"/>
        </a:p>
      </dgm:t>
    </dgm:pt>
    <dgm:pt modelId="{8BF65C3F-06B3-4826-9772-C37DFAFBE027}">
      <dgm:prSet phldrT="[Text]"/>
      <dgm:spPr/>
      <dgm:t>
        <a:bodyPr/>
        <a:lstStyle/>
        <a:p>
          <a:r>
            <a:rPr lang="en-US" b="1" i="0">
              <a:solidFill>
                <a:schemeClr val="tx2">
                  <a:lumMod val="25000"/>
                </a:schemeClr>
              </a:solidFill>
            </a:rPr>
            <a:t>Honest Career Conversation</a:t>
          </a:r>
        </a:p>
      </dgm:t>
    </dgm:pt>
    <dgm:pt modelId="{B12E000D-C6CC-476F-AAE3-4DE80BBDC402}" type="sibTrans" cxnId="{236090C9-423A-41DB-87B8-A18F7021E90D}">
      <dgm:prSet/>
      <dgm:spPr/>
      <dgm:t>
        <a:bodyPr/>
        <a:lstStyle/>
        <a:p>
          <a:endParaRPr lang="en-US"/>
        </a:p>
      </dgm:t>
    </dgm:pt>
    <dgm:pt modelId="{7497DD6E-45F7-4E2C-AE32-65C42708E65A}" type="parTrans" cxnId="{236090C9-423A-41DB-87B8-A18F7021E90D}">
      <dgm:prSet/>
      <dgm:spPr/>
      <dgm:t>
        <a:bodyPr/>
        <a:lstStyle/>
        <a:p>
          <a:endParaRPr lang="en-US"/>
        </a:p>
      </dgm:t>
    </dgm:pt>
    <dgm:pt modelId="{FAAA625B-A784-43C9-8AE5-8C66D9830393}">
      <dgm:prSet phldrT="[Text]" custT="1"/>
      <dgm:spPr>
        <a:solidFill>
          <a:srgbClr val="92D050"/>
        </a:solidFill>
      </dgm:spPr>
      <dgm:t>
        <a:bodyPr/>
        <a:lstStyle/>
        <a:p>
          <a:r>
            <a:rPr lang="en-US" sz="1100" b="1"/>
            <a:t>Self-awareness</a:t>
          </a:r>
          <a:r>
            <a:rPr lang="en-US" sz="1100"/>
            <a:t> </a:t>
          </a:r>
        </a:p>
      </dgm:t>
    </dgm:pt>
    <dgm:pt modelId="{98751F2D-3393-4AB5-A3E6-33C13BE5AF9D}" type="parTrans" cxnId="{0FD25C59-EC6B-4A1D-A953-FE4745179409}">
      <dgm:prSet/>
      <dgm:spPr/>
      <dgm:t>
        <a:bodyPr/>
        <a:lstStyle/>
        <a:p>
          <a:endParaRPr lang="en-US"/>
        </a:p>
      </dgm:t>
    </dgm:pt>
    <dgm:pt modelId="{967D1829-DED4-43AD-A906-84C776F208B8}" type="sibTrans" cxnId="{0FD25C59-EC6B-4A1D-A953-FE4745179409}">
      <dgm:prSet/>
      <dgm:spPr/>
      <dgm:t>
        <a:bodyPr/>
        <a:lstStyle/>
        <a:p>
          <a:endParaRPr lang="en-US"/>
        </a:p>
      </dgm:t>
    </dgm:pt>
    <dgm:pt modelId="{C96D58BA-B533-4707-8AB2-96B49C049499}" type="pres">
      <dgm:prSet presAssocID="{E2DD1BC6-866A-4C78-B56E-1331EE02889D}" presName="Name0" presStyleCnt="0">
        <dgm:presLayoutVars>
          <dgm:chMax val="4"/>
          <dgm:resizeHandles val="exact"/>
        </dgm:presLayoutVars>
      </dgm:prSet>
      <dgm:spPr/>
    </dgm:pt>
    <dgm:pt modelId="{6CABF678-2796-4A66-B956-0972EBF200CA}" type="pres">
      <dgm:prSet presAssocID="{E2DD1BC6-866A-4C78-B56E-1331EE02889D}" presName="ellipse" presStyleLbl="trBgShp" presStyleIdx="0" presStyleCnt="1"/>
      <dgm:spPr/>
    </dgm:pt>
    <dgm:pt modelId="{1A8014C7-D169-4605-83F4-E7839521EBE5}" type="pres">
      <dgm:prSet presAssocID="{E2DD1BC6-866A-4C78-B56E-1331EE02889D}" presName="arrow1" presStyleLbl="fgShp" presStyleIdx="0" presStyleCnt="1"/>
      <dgm:spPr/>
    </dgm:pt>
    <dgm:pt modelId="{11B28F9A-F4F2-4309-9842-8554CB44E2BE}" type="pres">
      <dgm:prSet presAssocID="{E2DD1BC6-866A-4C78-B56E-1331EE02889D}" presName="rectangle" presStyleLbl="revTx" presStyleIdx="0" presStyleCnt="1" custScaleX="137241">
        <dgm:presLayoutVars>
          <dgm:bulletEnabled val="1"/>
        </dgm:presLayoutVars>
      </dgm:prSet>
      <dgm:spPr/>
    </dgm:pt>
    <dgm:pt modelId="{3D5456C7-0C38-4B89-9597-8DDED1C4A458}" type="pres">
      <dgm:prSet presAssocID="{C40EF4FC-C739-4258-93CD-DBB94CDB51F2}" presName="item1" presStyleLbl="node1" presStyleIdx="0" presStyleCnt="3">
        <dgm:presLayoutVars>
          <dgm:bulletEnabled val="1"/>
        </dgm:presLayoutVars>
      </dgm:prSet>
      <dgm:spPr/>
    </dgm:pt>
    <dgm:pt modelId="{2770CE3A-CEBF-4885-96CD-481C7FEF3FED}" type="pres">
      <dgm:prSet presAssocID="{EF2DE61E-3712-4DB6-BE58-23A5FA733305}" presName="item2" presStyleLbl="node1" presStyleIdx="1" presStyleCnt="3">
        <dgm:presLayoutVars>
          <dgm:bulletEnabled val="1"/>
        </dgm:presLayoutVars>
      </dgm:prSet>
      <dgm:spPr/>
    </dgm:pt>
    <dgm:pt modelId="{FA84162B-7334-4B73-B41B-ED8BD191CA4A}" type="pres">
      <dgm:prSet presAssocID="{8BF65C3F-06B3-4826-9772-C37DFAFBE027}" presName="item3" presStyleLbl="node1" presStyleIdx="2" presStyleCnt="3">
        <dgm:presLayoutVars>
          <dgm:bulletEnabled val="1"/>
        </dgm:presLayoutVars>
      </dgm:prSet>
      <dgm:spPr/>
    </dgm:pt>
    <dgm:pt modelId="{0540DEC3-78EE-41B8-AFC5-ED688B88424C}" type="pres">
      <dgm:prSet presAssocID="{E2DD1BC6-866A-4C78-B56E-1331EE02889D}" presName="funnel" presStyleLbl="trAlignAcc1" presStyleIdx="0" presStyleCnt="1" custScaleX="124729" custScaleY="103371" custLinFactNeighborY="2583"/>
      <dgm:spPr/>
    </dgm:pt>
  </dgm:ptLst>
  <dgm:cxnLst>
    <dgm:cxn modelId="{5FAB1E22-3E45-4FCF-B254-BC37B3912BBA}" type="presOf" srcId="{8BF65C3F-06B3-4826-9772-C37DFAFBE027}" destId="{11B28F9A-F4F2-4309-9842-8554CB44E2BE}" srcOrd="0" destOrd="0" presId="urn:microsoft.com/office/officeart/2005/8/layout/funnel1"/>
    <dgm:cxn modelId="{A0966C78-D3BE-400E-8CCA-6086D4A52AB7}" srcId="{E2DD1BC6-866A-4C78-B56E-1331EE02889D}" destId="{EF2DE61E-3712-4DB6-BE58-23A5FA733305}" srcOrd="2" destOrd="0" parTransId="{8730A82C-DAF6-409B-A15C-63021B0DA5B3}" sibTransId="{F69DFC3C-4192-49EA-9023-4FED9128861D}"/>
    <dgm:cxn modelId="{0FD25C59-EC6B-4A1D-A953-FE4745179409}" srcId="{E2DD1BC6-866A-4C78-B56E-1331EE02889D}" destId="{FAAA625B-A784-43C9-8AE5-8C66D9830393}" srcOrd="0" destOrd="0" parTransId="{98751F2D-3393-4AB5-A3E6-33C13BE5AF9D}" sibTransId="{967D1829-DED4-43AD-A906-84C776F208B8}"/>
    <dgm:cxn modelId="{77726D87-F158-4D13-9ACC-6C4A25CD2B28}" type="presOf" srcId="{EF2DE61E-3712-4DB6-BE58-23A5FA733305}" destId="{3D5456C7-0C38-4B89-9597-8DDED1C4A458}" srcOrd="0" destOrd="0" presId="urn:microsoft.com/office/officeart/2005/8/layout/funnel1"/>
    <dgm:cxn modelId="{8449B58E-58D8-48AA-90F1-1DB91694D148}" srcId="{E2DD1BC6-866A-4C78-B56E-1331EE02889D}" destId="{C40EF4FC-C739-4258-93CD-DBB94CDB51F2}" srcOrd="1" destOrd="0" parTransId="{C041879B-8A57-434E-A300-A06EC2C6F198}" sibTransId="{5306E010-0B90-43D3-96A3-F799EFF5C96C}"/>
    <dgm:cxn modelId="{65874CB1-F378-4CE2-9F72-B30D9D1F9179}" type="presOf" srcId="{E2DD1BC6-866A-4C78-B56E-1331EE02889D}" destId="{C96D58BA-B533-4707-8AB2-96B49C049499}" srcOrd="0" destOrd="0" presId="urn:microsoft.com/office/officeart/2005/8/layout/funnel1"/>
    <dgm:cxn modelId="{C1E05DB5-BDB9-4FCC-9686-4CE1B5A70E42}" type="presOf" srcId="{C40EF4FC-C739-4258-93CD-DBB94CDB51F2}" destId="{2770CE3A-CEBF-4885-96CD-481C7FEF3FED}" srcOrd="0" destOrd="0" presId="urn:microsoft.com/office/officeart/2005/8/layout/funnel1"/>
    <dgm:cxn modelId="{236090C9-423A-41DB-87B8-A18F7021E90D}" srcId="{E2DD1BC6-866A-4C78-B56E-1331EE02889D}" destId="{8BF65C3F-06B3-4826-9772-C37DFAFBE027}" srcOrd="3" destOrd="0" parTransId="{7497DD6E-45F7-4E2C-AE32-65C42708E65A}" sibTransId="{B12E000D-C6CC-476F-AAE3-4DE80BBDC402}"/>
    <dgm:cxn modelId="{BD1B96F9-1752-4B80-870A-D5591288D37F}" type="presOf" srcId="{FAAA625B-A784-43C9-8AE5-8C66D9830393}" destId="{FA84162B-7334-4B73-B41B-ED8BD191CA4A}" srcOrd="0" destOrd="0" presId="urn:microsoft.com/office/officeart/2005/8/layout/funnel1"/>
    <dgm:cxn modelId="{5108034E-13A2-40C1-8277-4BDB5124D73B}" type="presParOf" srcId="{C96D58BA-B533-4707-8AB2-96B49C049499}" destId="{6CABF678-2796-4A66-B956-0972EBF200CA}" srcOrd="0" destOrd="0" presId="urn:microsoft.com/office/officeart/2005/8/layout/funnel1"/>
    <dgm:cxn modelId="{45118C31-D7F0-44D6-941C-09DF243B7081}" type="presParOf" srcId="{C96D58BA-B533-4707-8AB2-96B49C049499}" destId="{1A8014C7-D169-4605-83F4-E7839521EBE5}" srcOrd="1" destOrd="0" presId="urn:microsoft.com/office/officeart/2005/8/layout/funnel1"/>
    <dgm:cxn modelId="{AF3D554E-F928-4783-816B-577CD4DE3841}" type="presParOf" srcId="{C96D58BA-B533-4707-8AB2-96B49C049499}" destId="{11B28F9A-F4F2-4309-9842-8554CB44E2BE}" srcOrd="2" destOrd="0" presId="urn:microsoft.com/office/officeart/2005/8/layout/funnel1"/>
    <dgm:cxn modelId="{F8B5CBC8-A051-412C-92DD-43F17D88E556}" type="presParOf" srcId="{C96D58BA-B533-4707-8AB2-96B49C049499}" destId="{3D5456C7-0C38-4B89-9597-8DDED1C4A458}" srcOrd="3" destOrd="0" presId="urn:microsoft.com/office/officeart/2005/8/layout/funnel1"/>
    <dgm:cxn modelId="{80BC54A0-B0B3-43D4-B0E3-59E62A957CF0}" type="presParOf" srcId="{C96D58BA-B533-4707-8AB2-96B49C049499}" destId="{2770CE3A-CEBF-4885-96CD-481C7FEF3FED}" srcOrd="4" destOrd="0" presId="urn:microsoft.com/office/officeart/2005/8/layout/funnel1"/>
    <dgm:cxn modelId="{9DDD8AEE-21FB-4679-A6BE-555A775B7589}" type="presParOf" srcId="{C96D58BA-B533-4707-8AB2-96B49C049499}" destId="{FA84162B-7334-4B73-B41B-ED8BD191CA4A}" srcOrd="5" destOrd="0" presId="urn:microsoft.com/office/officeart/2005/8/layout/funnel1"/>
    <dgm:cxn modelId="{8424D581-C74A-4117-A764-6F64381DD959}" type="presParOf" srcId="{C96D58BA-B533-4707-8AB2-96B49C049499}" destId="{0540DEC3-78EE-41B8-AFC5-ED688B88424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BF678-2796-4A66-B956-0972EBF200CA}">
      <dsp:nvSpPr>
        <dsp:cNvPr id="0" name=""/>
        <dsp:cNvSpPr/>
      </dsp:nvSpPr>
      <dsp:spPr>
        <a:xfrm>
          <a:off x="1404620" y="189074"/>
          <a:ext cx="3276600" cy="1137920"/>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8014C7-D169-4605-83F4-E7839521EBE5}">
      <dsp:nvSpPr>
        <dsp:cNvPr id="0" name=""/>
        <dsp:cNvSpPr/>
      </dsp:nvSpPr>
      <dsp:spPr>
        <a:xfrm>
          <a:off x="2730500" y="2975454"/>
          <a:ext cx="635000" cy="406400"/>
        </a:xfrm>
        <a:prstGeom prst="downArrow">
          <a:avLst/>
        </a:prstGeom>
        <a:solidFill>
          <a:schemeClr val="accent3">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B28F9A-F4F2-4309-9842-8554CB44E2BE}">
      <dsp:nvSpPr>
        <dsp:cNvPr id="0" name=""/>
        <dsp:cNvSpPr/>
      </dsp:nvSpPr>
      <dsp:spPr>
        <a:xfrm>
          <a:off x="956447" y="3300574"/>
          <a:ext cx="4183105"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i="0" kern="1200">
              <a:solidFill>
                <a:schemeClr val="tx2">
                  <a:lumMod val="25000"/>
                </a:schemeClr>
              </a:solidFill>
            </a:rPr>
            <a:t>Honest Career Conversation</a:t>
          </a:r>
        </a:p>
      </dsp:txBody>
      <dsp:txXfrm>
        <a:off x="956447" y="3300574"/>
        <a:ext cx="4183105" cy="762000"/>
      </dsp:txXfrm>
    </dsp:sp>
    <dsp:sp modelId="{3D5456C7-0C38-4B89-9597-8DDED1C4A458}">
      <dsp:nvSpPr>
        <dsp:cNvPr id="0" name=""/>
        <dsp:cNvSpPr/>
      </dsp:nvSpPr>
      <dsp:spPr>
        <a:xfrm>
          <a:off x="2595880" y="1414878"/>
          <a:ext cx="1143000" cy="1143000"/>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Aspiration</a:t>
          </a:r>
        </a:p>
      </dsp:txBody>
      <dsp:txXfrm>
        <a:off x="2763268" y="1582266"/>
        <a:ext cx="808224" cy="808224"/>
      </dsp:txXfrm>
    </dsp:sp>
    <dsp:sp modelId="{2770CE3A-CEBF-4885-96CD-481C7FEF3FED}">
      <dsp:nvSpPr>
        <dsp:cNvPr id="0" name=""/>
        <dsp:cNvSpPr/>
      </dsp:nvSpPr>
      <dsp:spPr>
        <a:xfrm>
          <a:off x="1778000" y="557374"/>
          <a:ext cx="1143000" cy="114300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Motivation </a:t>
          </a:r>
        </a:p>
      </dsp:txBody>
      <dsp:txXfrm>
        <a:off x="1945388" y="724762"/>
        <a:ext cx="808224" cy="808224"/>
      </dsp:txXfrm>
    </dsp:sp>
    <dsp:sp modelId="{FA84162B-7334-4B73-B41B-ED8BD191CA4A}">
      <dsp:nvSpPr>
        <dsp:cNvPr id="0" name=""/>
        <dsp:cNvSpPr/>
      </dsp:nvSpPr>
      <dsp:spPr>
        <a:xfrm>
          <a:off x="2946400" y="281022"/>
          <a:ext cx="1143000" cy="1143000"/>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Self-awareness</a:t>
          </a:r>
          <a:r>
            <a:rPr lang="en-US" sz="1100" kern="1200"/>
            <a:t> </a:t>
          </a:r>
        </a:p>
      </dsp:txBody>
      <dsp:txXfrm>
        <a:off x="3113788" y="448410"/>
        <a:ext cx="808224" cy="808224"/>
      </dsp:txXfrm>
    </dsp:sp>
    <dsp:sp modelId="{0540DEC3-78EE-41B8-AFC5-ED688B88424C}">
      <dsp:nvSpPr>
        <dsp:cNvPr id="0" name=""/>
        <dsp:cNvSpPr/>
      </dsp:nvSpPr>
      <dsp:spPr>
        <a:xfrm>
          <a:off x="830318" y="74906"/>
          <a:ext cx="4435363" cy="2940698"/>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Segoe UI" panose="020B0502040204020203" pitchFamily="34" charset="0"/>
              </a:rPr>
              <a:t>Understand how you are doing today </a:t>
            </a:r>
            <a:r>
              <a:rPr lang="en-US" sz="1800" dirty="0" err="1">
                <a:effectLst/>
                <a:latin typeface="Segoe UI" panose="020B0502040204020203" pitchFamily="34" charset="0"/>
              </a:rPr>
              <a:t>vrs</a:t>
            </a:r>
            <a:r>
              <a:rPr lang="en-US" sz="1800" dirty="0">
                <a:effectLst/>
                <a:latin typeface="Segoe UI" panose="020B0502040204020203" pitchFamily="34" charset="0"/>
              </a:rPr>
              <a:t> expectations of your role, what is your ambition, understand what this means in terms of new technical capabilities, behaviors, mindset, experiences. Use these reflection points to drive a conversation with your line manager, gain alignment on what to focus on, discuss ways to address those learning needs keeping 70:20:10 and your learning style in mind.</a:t>
            </a:r>
            <a:endParaRPr lang="en-US" sz="1800"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19182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8295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6136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i="0" u="sng" dirty="0"/>
              <a:t>Activity # 2- 15 min</a:t>
            </a:r>
          </a:p>
          <a:p>
            <a:r>
              <a:rPr lang="en-US" dirty="0"/>
              <a:t>On the IDP workbook Page 1 start assessing yourself on where you are and where are you going to help you in building your development plan</a:t>
            </a:r>
          </a:p>
          <a:p>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None/>
              <a:tabLst/>
              <a:defRPr/>
            </a:pPr>
            <a:r>
              <a:rPr lang="en-US" b="1" u="sng" dirty="0">
                <a:solidFill>
                  <a:schemeClr val="tx1">
                    <a:lumMod val="75000"/>
                    <a:lumOff val="25000"/>
                  </a:schemeClr>
                </a:solidFill>
              </a:rPr>
              <a:t>Discussion</a:t>
            </a:r>
          </a:p>
          <a:p>
            <a:pPr marL="139700" indent="0">
              <a:buNone/>
            </a:pPr>
            <a:endParaRPr lang="en-US" dirty="0"/>
          </a:p>
          <a:p>
            <a:r>
              <a:rPr lang="en-US" dirty="0"/>
              <a:t>Each one will share some of the answers they captured and share their reflections after they answered the questions.</a:t>
            </a:r>
          </a:p>
        </p:txBody>
      </p:sp>
    </p:spTree>
    <p:extLst>
      <p:ext uri="{BB962C8B-B14F-4D97-AF65-F5344CB8AC3E}">
        <p14:creationId xmlns:p14="http://schemas.microsoft.com/office/powerpoint/2010/main" val="423950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u="sng" dirty="0">
                <a:solidFill>
                  <a:schemeClr val="tx1">
                    <a:lumMod val="75000"/>
                    <a:lumOff val="25000"/>
                  </a:schemeClr>
                </a:solidFill>
              </a:rPr>
              <a:t>Activity # 2 – 10 min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u="sng" dirty="0">
              <a:solidFill>
                <a:schemeClr val="tx1">
                  <a:lumMod val="75000"/>
                  <a:lumOff val="25000"/>
                </a:schemeClr>
              </a:solidFill>
            </a:endParaRPr>
          </a:p>
          <a:p>
            <a:pPr marL="0" marR="0">
              <a:lnSpc>
                <a:spcPct val="115000"/>
              </a:lnSpc>
              <a:spcBef>
                <a:spcPts val="500"/>
              </a:spcBef>
              <a:spcAft>
                <a:spcPts val="1000"/>
              </a:spcAft>
            </a:pPr>
            <a:r>
              <a:rPr lang="en-US" sz="1800" dirty="0">
                <a:solidFill>
                  <a:srgbClr val="404040"/>
                </a:solidFill>
                <a:effectLst/>
                <a:latin typeface="Oswald" panose="00000500000000000000" pitchFamily="2" charset="0"/>
                <a:ea typeface="Times New Roman" panose="02020603050405020304" pitchFamily="18" charset="0"/>
                <a:cs typeface="Oswald" panose="00000500000000000000" pitchFamily="2" charset="0"/>
              </a:rPr>
              <a:t>Based on the reflection points &amp; feedback you wrote down in the previous activity, what are the development areas you wish to focus on. Prioritize 2-3 development areas.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endParaRPr lang="en-US" b="0" u="none" dirty="0">
              <a:solidFill>
                <a:schemeClr val="tx1">
                  <a:lumMod val="75000"/>
                  <a:lumOff val="25000"/>
                </a:schemeClr>
              </a:solidFill>
            </a:endParaRPr>
          </a:p>
          <a:p>
            <a:pPr marL="139700" marR="0" lvl="0" indent="0" algn="l" defTabSz="914400" rtl="0" eaLnBrk="1" fontAlgn="auto" latinLnBrk="0" hangingPunct="1">
              <a:lnSpc>
                <a:spcPct val="100000"/>
              </a:lnSpc>
              <a:spcBef>
                <a:spcPts val="0"/>
              </a:spcBef>
              <a:spcAft>
                <a:spcPts val="0"/>
              </a:spcAft>
              <a:buClr>
                <a:srgbClr val="000000"/>
              </a:buClr>
              <a:buSzPts val="1400"/>
              <a:buNone/>
              <a:tabLst/>
              <a:defRPr/>
            </a:pPr>
            <a:r>
              <a:rPr lang="en-US" b="1" u="sng" dirty="0">
                <a:solidFill>
                  <a:schemeClr val="tx1">
                    <a:lumMod val="75000"/>
                    <a:lumOff val="25000"/>
                  </a:schemeClr>
                </a:solidFill>
              </a:rPr>
              <a:t>Discussion</a:t>
            </a:r>
          </a:p>
          <a:p>
            <a:pPr marL="139700" marR="0" lvl="0" indent="0" algn="l" defTabSz="914400" rtl="0" eaLnBrk="1" fontAlgn="auto" latinLnBrk="0" hangingPunct="1">
              <a:lnSpc>
                <a:spcPct val="100000"/>
              </a:lnSpc>
              <a:spcBef>
                <a:spcPts val="0"/>
              </a:spcBef>
              <a:spcAft>
                <a:spcPts val="0"/>
              </a:spcAft>
              <a:buClr>
                <a:srgbClr val="000000"/>
              </a:buClr>
              <a:buSzPts val="1400"/>
              <a:buNone/>
              <a:tabLst/>
              <a:defRPr/>
            </a:pPr>
            <a:endParaRPr lang="en-US" b="1" u="sng" dirty="0">
              <a:solidFill>
                <a:schemeClr val="tx1">
                  <a:lumMod val="75000"/>
                  <a:lumOff val="25000"/>
                </a:schemeClr>
              </a:solidFill>
            </a:endParaRP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US" b="0" u="none" dirty="0">
                <a:solidFill>
                  <a:schemeClr val="tx1">
                    <a:lumMod val="75000"/>
                    <a:lumOff val="25000"/>
                  </a:schemeClr>
                </a:solidFill>
              </a:rPr>
              <a:t>Ask some of the participants How many skills they already acquired. What are the steps they are taking to acquire those skills.</a:t>
            </a:r>
          </a:p>
          <a:p>
            <a:endParaRPr lang="en-US" dirty="0"/>
          </a:p>
        </p:txBody>
      </p:sp>
    </p:spTree>
    <p:extLst>
      <p:ext uri="{BB962C8B-B14F-4D97-AF65-F5344CB8AC3E}">
        <p14:creationId xmlns:p14="http://schemas.microsoft.com/office/powerpoint/2010/main" val="731078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u="sng"/>
              <a:t>Activity # 3 – 10 min</a:t>
            </a:r>
          </a:p>
          <a:p>
            <a:pPr marL="139700" indent="0">
              <a:buNone/>
            </a:pPr>
            <a:endParaRPr lang="en-US"/>
          </a:p>
          <a:p>
            <a:r>
              <a:rPr lang="en-US"/>
              <a:t>Use the IDP workbook page 3 &amp; use the small Cards that we distributed.</a:t>
            </a:r>
          </a:p>
          <a:p>
            <a:r>
              <a:rPr lang="en-US"/>
              <a:t>Each Participant will have 4 development goals </a:t>
            </a:r>
          </a:p>
          <a:p>
            <a:r>
              <a:rPr lang="en-US"/>
              <a:t>You need to place the development card on the type of intervention that is relevant to your development goals </a:t>
            </a:r>
          </a:p>
          <a:p>
            <a:pPr marL="139700" indent="0">
              <a:buNone/>
            </a:pPr>
            <a:endParaRPr lang="en-US"/>
          </a:p>
          <a:p>
            <a:pPr marL="139700" indent="0">
              <a:buNone/>
            </a:pPr>
            <a:r>
              <a:rPr lang="en-US"/>
              <a:t>Development Goals:</a:t>
            </a:r>
          </a:p>
          <a:p>
            <a:pPr marL="368300" indent="-228600">
              <a:buFont typeface="+mj-lt"/>
              <a:buAutoNum type="arabicPeriod"/>
            </a:pPr>
            <a:r>
              <a:rPr lang="en-US" sz="1100" b="0" i="1" u="none" strike="noStrike" cap="none">
                <a:solidFill>
                  <a:schemeClr val="tx1">
                    <a:lumMod val="75000"/>
                    <a:lumOff val="25000"/>
                  </a:schemeClr>
                </a:solidFill>
                <a:latin typeface="Arial"/>
                <a:ea typeface="Arial"/>
                <a:cs typeface="Arial"/>
                <a:sym typeface="Arial"/>
              </a:rPr>
              <a:t>I want to get better at presenting in public</a:t>
            </a:r>
          </a:p>
          <a:p>
            <a:pPr marL="368300" indent="-228600">
              <a:buFont typeface="+mj-lt"/>
              <a:buAutoNum type="arabicPeriod"/>
            </a:pPr>
            <a:r>
              <a:rPr lang="en-US" sz="1100" b="0" i="1" u="none" strike="noStrike" cap="none">
                <a:solidFill>
                  <a:schemeClr val="tx1">
                    <a:lumMod val="75000"/>
                    <a:lumOff val="25000"/>
                  </a:schemeClr>
                </a:solidFill>
                <a:latin typeface="Arial"/>
                <a:ea typeface="Arial"/>
                <a:cs typeface="Arial"/>
                <a:sym typeface="Arial"/>
              </a:rPr>
              <a:t>I want to improve my ability to work in teams</a:t>
            </a:r>
          </a:p>
          <a:p>
            <a:pPr marL="368300" indent="-228600">
              <a:buFont typeface="+mj-lt"/>
              <a:buAutoNum type="arabicPeriod"/>
            </a:pPr>
            <a:r>
              <a:rPr lang="en-US" sz="1100" b="0" i="1" u="none" strike="noStrike" cap="none">
                <a:solidFill>
                  <a:schemeClr val="tx1">
                    <a:lumMod val="75000"/>
                    <a:lumOff val="25000"/>
                  </a:schemeClr>
                </a:solidFill>
                <a:latin typeface="Arial"/>
                <a:ea typeface="Arial"/>
                <a:cs typeface="Arial"/>
                <a:sym typeface="Arial"/>
              </a:rPr>
              <a:t>I want to develop my analytical skills </a:t>
            </a:r>
          </a:p>
          <a:p>
            <a:pPr marL="368300" indent="-228600">
              <a:buFont typeface="+mj-lt"/>
              <a:buAutoNum type="arabicPeriod"/>
            </a:pPr>
            <a:r>
              <a:rPr lang="en-US" sz="1100" b="0" i="1" u="none" strike="noStrike" cap="none">
                <a:solidFill>
                  <a:schemeClr val="tx1">
                    <a:lumMod val="75000"/>
                    <a:lumOff val="25000"/>
                  </a:schemeClr>
                </a:solidFill>
                <a:latin typeface="Arial"/>
                <a:ea typeface="Arial"/>
                <a:cs typeface="Arial"/>
                <a:sym typeface="Arial"/>
              </a:rPr>
              <a:t>I want to work on my ability to work in ambiguity &amp; change</a:t>
            </a:r>
          </a:p>
          <a:p>
            <a:pPr marL="368300" indent="-228600">
              <a:buFont typeface="+mj-lt"/>
              <a:buAutoNum type="arabicPeriod"/>
            </a:pPr>
            <a:endParaRPr lang="en-US" sz="1100" b="0" i="1" u="none" strike="noStrike" cap="none">
              <a:solidFill>
                <a:schemeClr val="tx1">
                  <a:lumMod val="75000"/>
                  <a:lumOff val="25000"/>
                </a:schemeClr>
              </a:solidFill>
              <a:latin typeface="Arial"/>
              <a:ea typeface="Arial"/>
              <a:cs typeface="Arial"/>
              <a:sym typeface="Arial"/>
            </a:endParaRPr>
          </a:p>
          <a:p>
            <a:pPr marL="368300" indent="-228600">
              <a:buFont typeface="+mj-lt"/>
              <a:buAutoNum type="arabicPeriod"/>
            </a:pPr>
            <a:endParaRPr lang="en-US" sz="1100" b="0" i="1" u="none" strike="noStrike" cap="none">
              <a:solidFill>
                <a:schemeClr val="tx1">
                  <a:lumMod val="75000"/>
                  <a:lumOff val="25000"/>
                </a:schemeClr>
              </a:solidFill>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US" b="1" u="sng">
                <a:solidFill>
                  <a:schemeClr val="tx1">
                    <a:lumMod val="75000"/>
                    <a:lumOff val="25000"/>
                  </a:schemeClr>
                </a:solidFill>
              </a:rPr>
              <a:t>Discussion</a:t>
            </a:r>
          </a:p>
          <a:p>
            <a:pPr marL="139700" indent="0">
              <a:buFont typeface="+mj-lt"/>
              <a:buNone/>
            </a:pPr>
            <a:endParaRPr lang="en-US" sz="1100" b="0" i="1" u="none" strike="noStrike" cap="none">
              <a:solidFill>
                <a:schemeClr val="tx1">
                  <a:lumMod val="75000"/>
                  <a:lumOff val="25000"/>
                </a:schemeClr>
              </a:solidFill>
              <a:latin typeface="Arial"/>
              <a:ea typeface="Arial"/>
              <a:cs typeface="Arial"/>
              <a:sym typeface="Arial"/>
            </a:endParaRPr>
          </a:p>
          <a:p>
            <a:pPr marL="457200" indent="-317500"/>
            <a:r>
              <a:rPr lang="en-US" sz="1100" b="0" i="0" u="none" strike="noStrike" cap="none">
                <a:solidFill>
                  <a:schemeClr val="tx1">
                    <a:lumMod val="75000"/>
                    <a:lumOff val="25000"/>
                  </a:schemeClr>
                </a:solidFill>
                <a:latin typeface="Arial"/>
                <a:ea typeface="Arial"/>
                <a:cs typeface="Arial"/>
                <a:sym typeface="Arial"/>
              </a:rPr>
              <a:t>Share what is your best learning approach &amp; why</a:t>
            </a:r>
            <a:endParaRPr lang="en-US" sz="1100" b="1" i="0" u="none" strike="noStrike" cap="none">
              <a:solidFill>
                <a:schemeClr val="tx1">
                  <a:lumMod val="75000"/>
                  <a:lumOff val="25000"/>
                </a:schemeClr>
              </a:solidFill>
              <a:latin typeface="Arial"/>
              <a:ea typeface="Arial"/>
              <a:cs typeface="Arial"/>
              <a:sym typeface="Arial"/>
            </a:endParaRPr>
          </a:p>
          <a:p>
            <a:pPr marL="368300" indent="-228600">
              <a:buFont typeface="+mj-lt"/>
              <a:buAutoNum type="arabicPeriod"/>
            </a:pPr>
            <a:endParaRPr lang="en-US"/>
          </a:p>
          <a:p>
            <a:pPr marL="139700" indent="0">
              <a:buNone/>
            </a:pPr>
            <a:endParaRPr lang="en-US"/>
          </a:p>
        </p:txBody>
      </p:sp>
    </p:spTree>
    <p:extLst>
      <p:ext uri="{BB962C8B-B14F-4D97-AF65-F5344CB8AC3E}">
        <p14:creationId xmlns:p14="http://schemas.microsoft.com/office/powerpoint/2010/main" val="367977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0927BF2-076F-403B-996E-69EB2BDAA80D}" type="slidenum">
              <a:rPr lang="en-US" smtClean="0"/>
              <a:t>31</a:t>
            </a:fld>
            <a:endParaRPr lang="en-US"/>
          </a:p>
        </p:txBody>
      </p:sp>
    </p:spTree>
    <p:extLst>
      <p:ext uri="{BB962C8B-B14F-4D97-AF65-F5344CB8AC3E}">
        <p14:creationId xmlns:p14="http://schemas.microsoft.com/office/powerpoint/2010/main" val="586044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26003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b="1" u="sng"/>
              <a:t>Activity # 4 -10 min</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GB" b="1" u="sng"/>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b="0" u="none"/>
              <a:t>Use the IDP workbook page 5 and fill in two of your IDP</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GB" b="1" u="sng"/>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b="1" u="sng"/>
              <a:t>Discussion </a:t>
            </a:r>
          </a:p>
          <a:p>
            <a:endParaRPr lang="en-US"/>
          </a:p>
          <a:p>
            <a:r>
              <a:rPr lang="en-US"/>
              <a:t>Share one goal and the other participants will judge if its SMART or not</a:t>
            </a:r>
          </a:p>
        </p:txBody>
      </p:sp>
    </p:spTree>
    <p:extLst>
      <p:ext uri="{BB962C8B-B14F-4D97-AF65-F5344CB8AC3E}">
        <p14:creationId xmlns:p14="http://schemas.microsoft.com/office/powerpoint/2010/main" val="170141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317500"/>
            <a:endParaRPr lang="en-GB"/>
          </a:p>
        </p:txBody>
      </p:sp>
      <p:sp>
        <p:nvSpPr>
          <p:cNvPr id="4" name="Slide Number Placeholder 3"/>
          <p:cNvSpPr>
            <a:spLocks noGrp="1"/>
          </p:cNvSpPr>
          <p:nvPr>
            <p:ph type="sldNum" sz="quarter" idx="5"/>
          </p:nvPr>
        </p:nvSpPr>
        <p:spPr/>
        <p:txBody>
          <a:bodyPr/>
          <a:lstStyle/>
          <a:p>
            <a:fld id="{B0927BF2-076F-403B-996E-69EB2BDAA80D}" type="slidenum">
              <a:rPr lang="en-US" smtClean="0"/>
              <a:t>35</a:t>
            </a:fld>
            <a:endParaRPr lang="en-US"/>
          </a:p>
        </p:txBody>
      </p:sp>
    </p:spTree>
    <p:extLst>
      <p:ext uri="{BB962C8B-B14F-4D97-AF65-F5344CB8AC3E}">
        <p14:creationId xmlns:p14="http://schemas.microsoft.com/office/powerpoint/2010/main" val="404054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5"/>
          </p:nvPr>
        </p:nvSpPr>
        <p:spPr/>
        <p:txBody>
          <a:bodyPr/>
          <a:lstStyle/>
          <a:p>
            <a:fld id="{B0927BF2-076F-403B-996E-69EB2BDAA80D}" type="slidenum">
              <a:rPr lang="en-US" smtClean="0"/>
              <a:t>3</a:t>
            </a:fld>
            <a:endParaRPr lang="en-US"/>
          </a:p>
        </p:txBody>
      </p:sp>
    </p:spTree>
    <p:extLst>
      <p:ext uri="{BB962C8B-B14F-4D97-AF65-F5344CB8AC3E}">
        <p14:creationId xmlns:p14="http://schemas.microsoft.com/office/powerpoint/2010/main" val="2385728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Getting people to talk - </a:t>
            </a:r>
          </a:p>
        </p:txBody>
      </p:sp>
      <p:sp>
        <p:nvSpPr>
          <p:cNvPr id="4" name="Slide Number Placeholder 3"/>
          <p:cNvSpPr>
            <a:spLocks noGrp="1"/>
          </p:cNvSpPr>
          <p:nvPr>
            <p:ph type="sldNum" sz="quarter" idx="5"/>
          </p:nvPr>
        </p:nvSpPr>
        <p:spPr/>
        <p:txBody>
          <a:bodyPr/>
          <a:lstStyle/>
          <a:p>
            <a:fld id="{4AC92E2D-77AF-4CAF-8543-2E3022348ED9}" type="slidenum">
              <a:rPr lang="en-US" smtClean="0"/>
              <a:t>37</a:t>
            </a:fld>
            <a:endParaRPr lang="en-US"/>
          </a:p>
        </p:txBody>
      </p:sp>
    </p:spTree>
    <p:extLst>
      <p:ext uri="{BB962C8B-B14F-4D97-AF65-F5344CB8AC3E}">
        <p14:creationId xmlns:p14="http://schemas.microsoft.com/office/powerpoint/2010/main" val="1567685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Did you know that we do not have mid year reviews anymore, so how do you track and checkin progress of your employees? What is the difference you see here with traditional PM processes.</a:t>
            </a:r>
          </a:p>
          <a:p>
            <a:r>
              <a:rPr lang="en-US"/>
              <a:t>Get people to discuss.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4E761E-562F-420F-9D7A-45E0422A7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144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conduct our surveys every year and The purpose of the survey is to gather feedback from all employee groups indifferent categories or dimensions</a:t>
            </a:r>
          </a:p>
          <a:p>
            <a:endParaRPr lang="en-US"/>
          </a:p>
          <a:p>
            <a:r>
              <a:rPr lang="en-US"/>
              <a:t>The results for the survey for 2022 for Automotive division  were positive overall with </a:t>
            </a:r>
            <a:r>
              <a:rPr lang="en-US" b="1"/>
              <a:t>82% engagement </a:t>
            </a:r>
          </a:p>
          <a:p>
            <a:endParaRPr lang="en-US"/>
          </a:p>
          <a:p>
            <a:r>
              <a:rPr lang="en-US"/>
              <a:t>The feedback tells us that employees are looking to their managers for </a:t>
            </a:r>
            <a:r>
              <a:rPr lang="en-US" b="1"/>
              <a:t>more conversations around development </a:t>
            </a:r>
            <a:r>
              <a:rPr lang="en-US"/>
              <a:t>, </a:t>
            </a:r>
            <a:r>
              <a:rPr lang="en-US" b="1"/>
              <a:t>recognition</a:t>
            </a:r>
            <a:r>
              <a:rPr lang="en-US"/>
              <a:t> for a job well done and </a:t>
            </a:r>
            <a:r>
              <a:rPr lang="en-US" b="1"/>
              <a:t>coaching</a:t>
            </a:r>
            <a:r>
              <a:rPr lang="en-US"/>
              <a:t> to help them develop and further improve their performance.  </a:t>
            </a:r>
          </a:p>
          <a:p>
            <a:endParaRPr lang="en-US"/>
          </a:p>
          <a:p>
            <a:r>
              <a:rPr lang="en-US"/>
              <a:t>Let’s talk for a minute about who owns performance management……  Is it an HR responsibility? No – it is YOU who owns this, this is how we run the business.</a:t>
            </a:r>
          </a:p>
          <a:p>
            <a:endParaRPr lang="en-US"/>
          </a:p>
        </p:txBody>
      </p:sp>
      <p:sp>
        <p:nvSpPr>
          <p:cNvPr id="4" name="Slide Number Placeholder 3"/>
          <p:cNvSpPr>
            <a:spLocks noGrp="1"/>
          </p:cNvSpPr>
          <p:nvPr>
            <p:ph type="sldNum" sz="quarter" idx="5"/>
          </p:nvPr>
        </p:nvSpPr>
        <p:spPr/>
        <p:txBody>
          <a:bodyPr/>
          <a:lstStyle/>
          <a:p>
            <a:fld id="{4AC92E2D-77AF-4CAF-8543-2E3022348ED9}" type="slidenum">
              <a:rPr lang="en-US" smtClean="0"/>
              <a:t>39</a:t>
            </a:fld>
            <a:endParaRPr lang="en-US"/>
          </a:p>
        </p:txBody>
      </p:sp>
    </p:spTree>
    <p:extLst>
      <p:ext uri="{BB962C8B-B14F-4D97-AF65-F5344CB8AC3E}">
        <p14:creationId xmlns:p14="http://schemas.microsoft.com/office/powerpoint/2010/main" val="2888419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BFB46-0AE6-4082-B53A-9CF5622C47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927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solidFill>
                  <a:prstClr val="black"/>
                </a:solidFill>
                <a:latin typeface="Calibri"/>
              </a:rPr>
              <a:t> Please scan it and go through the simulation and understand how to navigate it</a:t>
            </a:r>
          </a:p>
          <a:p>
            <a:endParaRPr lang="en-US"/>
          </a:p>
        </p:txBody>
      </p:sp>
      <p:sp>
        <p:nvSpPr>
          <p:cNvPr id="4" name="Slide Number Placeholder 3"/>
          <p:cNvSpPr>
            <a:spLocks noGrp="1"/>
          </p:cNvSpPr>
          <p:nvPr>
            <p:ph type="sldNum" sz="quarter" idx="5"/>
          </p:nvPr>
        </p:nvSpPr>
        <p:spPr/>
        <p:txBody>
          <a:bodyPr/>
          <a:lstStyle/>
          <a:p>
            <a:fld id="{4AC92E2D-77AF-4CAF-8543-2E3022348ED9}" type="slidenum">
              <a:rPr lang="en-US" smtClean="0"/>
              <a:t>47</a:t>
            </a:fld>
            <a:endParaRPr lang="en-US"/>
          </a:p>
        </p:txBody>
      </p:sp>
    </p:spTree>
    <p:extLst>
      <p:ext uri="{BB962C8B-B14F-4D97-AF65-F5344CB8AC3E}">
        <p14:creationId xmlns:p14="http://schemas.microsoft.com/office/powerpoint/2010/main" val="2352372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C92E2D-77AF-4CAF-8543-2E3022348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851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rgbClr val="666666"/>
                </a:solidFill>
                <a:latin typeface="Arial MT"/>
                <a:cs typeface="Arial MT"/>
              </a:rPr>
              <a:t>Activities</a:t>
            </a:r>
            <a:r>
              <a:rPr lang="en-US" sz="1200" spc="-75">
                <a:solidFill>
                  <a:srgbClr val="666666"/>
                </a:solidFill>
                <a:latin typeface="Arial MT"/>
                <a:cs typeface="Arial MT"/>
              </a:rPr>
              <a:t> </a:t>
            </a:r>
            <a:r>
              <a:rPr lang="en-US" sz="1200" spc="-5">
                <a:solidFill>
                  <a:srgbClr val="666666"/>
                </a:solidFill>
                <a:latin typeface="Arial MT"/>
                <a:cs typeface="Arial MT"/>
              </a:rPr>
              <a:t>are</a:t>
            </a:r>
            <a:r>
              <a:rPr lang="en-US" sz="1200" spc="5">
                <a:solidFill>
                  <a:srgbClr val="666666"/>
                </a:solidFill>
                <a:latin typeface="Arial MT"/>
                <a:cs typeface="Arial MT"/>
              </a:rPr>
              <a:t> </a:t>
            </a:r>
            <a:r>
              <a:rPr lang="en-US" sz="1200">
                <a:solidFill>
                  <a:srgbClr val="666666"/>
                </a:solidFill>
                <a:latin typeface="Arial MT"/>
                <a:cs typeface="Arial MT"/>
              </a:rPr>
              <a:t>the </a:t>
            </a:r>
            <a:r>
              <a:rPr lang="en-US" sz="1200" spc="-430">
                <a:solidFill>
                  <a:srgbClr val="666666"/>
                </a:solidFill>
                <a:latin typeface="Arial MT"/>
                <a:cs typeface="Arial MT"/>
              </a:rPr>
              <a:t> </a:t>
            </a:r>
            <a:r>
              <a:rPr lang="en-US" sz="1200">
                <a:solidFill>
                  <a:srgbClr val="666666"/>
                </a:solidFill>
                <a:latin typeface="Arial MT"/>
                <a:cs typeface="Arial MT"/>
              </a:rPr>
              <a:t>things </a:t>
            </a:r>
            <a:r>
              <a:rPr lang="en-US" sz="1200" spc="-5">
                <a:solidFill>
                  <a:srgbClr val="666666"/>
                </a:solidFill>
                <a:latin typeface="Arial MT"/>
                <a:cs typeface="Arial MT"/>
              </a:rPr>
              <a:t>you are working on. </a:t>
            </a:r>
            <a:r>
              <a:rPr lang="en-US" sz="1200">
                <a:solidFill>
                  <a:srgbClr val="666666"/>
                </a:solidFill>
                <a:latin typeface="Arial MT"/>
                <a:cs typeface="Arial MT"/>
              </a:rPr>
              <a:t>Achievements in </a:t>
            </a:r>
            <a:r>
              <a:rPr lang="en-US" sz="1200" spc="5">
                <a:solidFill>
                  <a:srgbClr val="666666"/>
                </a:solidFill>
                <a:latin typeface="Arial MT"/>
                <a:cs typeface="Arial MT"/>
              </a:rPr>
              <a:t>many </a:t>
            </a:r>
            <a:r>
              <a:rPr lang="en-US" sz="1200" spc="10">
                <a:solidFill>
                  <a:srgbClr val="666666"/>
                </a:solidFill>
                <a:latin typeface="Arial MT"/>
                <a:cs typeface="Arial MT"/>
              </a:rPr>
              <a:t> </a:t>
            </a:r>
            <a:r>
              <a:rPr lang="en-US" sz="1200">
                <a:solidFill>
                  <a:srgbClr val="666666"/>
                </a:solidFill>
                <a:latin typeface="Arial MT"/>
                <a:cs typeface="Arial MT"/>
              </a:rPr>
              <a:t>cases</a:t>
            </a:r>
            <a:r>
              <a:rPr lang="en-US" sz="1200" spc="-30">
                <a:solidFill>
                  <a:srgbClr val="666666"/>
                </a:solidFill>
                <a:latin typeface="Arial MT"/>
                <a:cs typeface="Arial MT"/>
              </a:rPr>
              <a:t> </a:t>
            </a:r>
            <a:r>
              <a:rPr lang="en-US" sz="1200" spc="-5">
                <a:solidFill>
                  <a:srgbClr val="666666"/>
                </a:solidFill>
                <a:latin typeface="Arial MT"/>
                <a:cs typeface="Arial MT"/>
              </a:rPr>
              <a:t>represent </a:t>
            </a:r>
            <a:r>
              <a:rPr lang="en-US" sz="1200">
                <a:solidFill>
                  <a:srgbClr val="666666"/>
                </a:solidFill>
                <a:latin typeface="Arial MT"/>
                <a:cs typeface="Arial MT"/>
              </a:rPr>
              <a:t>the completion</a:t>
            </a:r>
            <a:r>
              <a:rPr lang="en-US" sz="1200" spc="-95">
                <a:solidFill>
                  <a:srgbClr val="666666"/>
                </a:solidFill>
                <a:latin typeface="Arial MT"/>
                <a:cs typeface="Arial MT"/>
              </a:rPr>
              <a:t> </a:t>
            </a:r>
            <a:r>
              <a:rPr lang="en-US" sz="1200" spc="-5">
                <a:solidFill>
                  <a:srgbClr val="666666"/>
                </a:solidFill>
                <a:latin typeface="Arial MT"/>
                <a:cs typeface="Arial MT"/>
              </a:rPr>
              <a:t>of</a:t>
            </a:r>
            <a:r>
              <a:rPr lang="en-US" sz="1200" spc="15">
                <a:solidFill>
                  <a:srgbClr val="666666"/>
                </a:solidFill>
                <a:latin typeface="Arial MT"/>
                <a:cs typeface="Arial MT"/>
              </a:rPr>
              <a:t> </a:t>
            </a:r>
            <a:r>
              <a:rPr lang="en-US" sz="1200" spc="-5">
                <a:solidFill>
                  <a:srgbClr val="666666"/>
                </a:solidFill>
                <a:latin typeface="Arial MT"/>
                <a:cs typeface="Arial MT"/>
              </a:rPr>
              <a:t>an</a:t>
            </a:r>
            <a:r>
              <a:rPr lang="en-US" sz="1200">
                <a:solidFill>
                  <a:srgbClr val="666666"/>
                </a:solidFill>
                <a:latin typeface="Arial MT"/>
                <a:cs typeface="Arial MT"/>
              </a:rPr>
              <a:t> </a:t>
            </a:r>
            <a:r>
              <a:rPr lang="en-US" sz="1200" spc="-15">
                <a:solidFill>
                  <a:srgbClr val="666666"/>
                </a:solidFill>
                <a:latin typeface="Arial MT"/>
                <a:cs typeface="Arial MT"/>
              </a:rPr>
              <a:t>activity</a:t>
            </a:r>
            <a:endParaRPr lang="en-US"/>
          </a:p>
        </p:txBody>
      </p:sp>
      <p:sp>
        <p:nvSpPr>
          <p:cNvPr id="4" name="Slide Number Placeholder 3"/>
          <p:cNvSpPr>
            <a:spLocks noGrp="1"/>
          </p:cNvSpPr>
          <p:nvPr>
            <p:ph type="sldNum" sz="quarter" idx="5"/>
          </p:nvPr>
        </p:nvSpPr>
        <p:spPr/>
        <p:txBody>
          <a:bodyPr/>
          <a:lstStyle/>
          <a:p>
            <a:fld id="{4AC92E2D-77AF-4CAF-8543-2E3022348ED9}" type="slidenum">
              <a:rPr lang="en-US" smtClean="0"/>
              <a:t>51</a:t>
            </a:fld>
            <a:endParaRPr lang="en-US"/>
          </a:p>
        </p:txBody>
      </p:sp>
    </p:spTree>
    <p:extLst>
      <p:ext uri="{BB962C8B-B14F-4D97-AF65-F5344CB8AC3E}">
        <p14:creationId xmlns:p14="http://schemas.microsoft.com/office/powerpoint/2010/main" val="159744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C92E2D-77AF-4CAF-8543-2E3022348ED9}" type="slidenum">
              <a:rPr lang="en-US" smtClean="0"/>
              <a:t>52</a:t>
            </a:fld>
            <a:endParaRPr lang="en-US"/>
          </a:p>
        </p:txBody>
      </p:sp>
    </p:spTree>
    <p:extLst>
      <p:ext uri="{BB962C8B-B14F-4D97-AF65-F5344CB8AC3E}">
        <p14:creationId xmlns:p14="http://schemas.microsoft.com/office/powerpoint/2010/main" val="161384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B0927BF2-076F-403B-996E-69EB2BDAA80D}" type="slidenum">
              <a:rPr lang="en-US" smtClean="0"/>
              <a:t>4</a:t>
            </a:fld>
            <a:endParaRPr lang="en-US"/>
          </a:p>
        </p:txBody>
      </p:sp>
    </p:spTree>
    <p:extLst>
      <p:ext uri="{BB962C8B-B14F-4D97-AF65-F5344CB8AC3E}">
        <p14:creationId xmlns:p14="http://schemas.microsoft.com/office/powerpoint/2010/main" val="156367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B0927BF2-076F-403B-996E-69EB2BDAA80D}" type="slidenum">
              <a:rPr lang="en-US" smtClean="0"/>
              <a:t>5</a:t>
            </a:fld>
            <a:endParaRPr lang="en-US"/>
          </a:p>
        </p:txBody>
      </p:sp>
    </p:spTree>
    <p:extLst>
      <p:ext uri="{BB962C8B-B14F-4D97-AF65-F5344CB8AC3E}">
        <p14:creationId xmlns:p14="http://schemas.microsoft.com/office/powerpoint/2010/main" val="245219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381000" y="685800"/>
            <a:ext cx="6096000" cy="3429000"/>
          </a:xfrm>
          <a:ln/>
        </p:spPr>
      </p:sp>
      <p:sp>
        <p:nvSpPr>
          <p:cNvPr id="178179" name="Rectangle 3"/>
          <p:cNvSpPr>
            <a:spLocks noGrp="1" noChangeArrowheads="1"/>
          </p:cNvSpPr>
          <p:nvPr>
            <p:ph type="body" idx="1"/>
          </p:nvPr>
        </p:nvSpPr>
        <p:spPr>
          <a:xfrm>
            <a:off x="685800" y="4344025"/>
            <a:ext cx="5799138" cy="4114488"/>
          </a:xfr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nSpc>
                <a:spcPct val="90000"/>
              </a:lnSpc>
            </a:pPr>
            <a:endParaRPr lang="en-GB"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Clr>
                <a:srgbClr val="FFC000"/>
              </a:buClr>
              <a:buFont typeface="Wingdings" panose="05000000000000000000" pitchFamily="2" charset="2"/>
              <a:buChar char="q"/>
              <a:defRPr/>
            </a:pPr>
            <a:r>
              <a:rPr lang="en-US">
                <a:solidFill>
                  <a:schemeClr val="tx1">
                    <a:lumMod val="75000"/>
                    <a:lumOff val="25000"/>
                  </a:schemeClr>
                </a:solidFill>
              </a:rPr>
              <a:t>Review your PMP evaluation and identify areas of opportunity. </a:t>
            </a:r>
          </a:p>
          <a:p>
            <a:pPr marL="342900" indent="-342900">
              <a:buClr>
                <a:srgbClr val="FFC000"/>
              </a:buClr>
              <a:buFont typeface="Wingdings" panose="05000000000000000000" pitchFamily="2" charset="2"/>
              <a:buChar char="q"/>
              <a:defRPr/>
            </a:pPr>
            <a:endParaRPr lang="en-US">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a:solidFill>
                  <a:schemeClr val="tx1">
                    <a:lumMod val="75000"/>
                    <a:lumOff val="25000"/>
                  </a:schemeClr>
                </a:solidFill>
              </a:rPr>
              <a:t>Seek feedback throughout the year through CPM  to ensure you are on track on you goals &amp; development plans</a:t>
            </a:r>
          </a:p>
          <a:p>
            <a:endParaRPr lang="en-US"/>
          </a:p>
        </p:txBody>
      </p:sp>
    </p:spTree>
    <p:extLst>
      <p:ext uri="{BB962C8B-B14F-4D97-AF65-F5344CB8AC3E}">
        <p14:creationId xmlns:p14="http://schemas.microsoft.com/office/powerpoint/2010/main" val="129780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lr>
                <a:srgbClr val="FFC000"/>
              </a:buClr>
              <a:buSzPct val="104000"/>
              <a:buFont typeface="Wingdings" panose="05000000000000000000" pitchFamily="2" charset="2"/>
              <a:buChar char="ü"/>
            </a:pPr>
            <a:r>
              <a:rPr lang="en-US" sz="1000" b="0" i="0" u="none" strike="noStrike" cap="none" dirty="0">
                <a:solidFill>
                  <a:schemeClr val="tx1">
                    <a:lumMod val="75000"/>
                    <a:lumOff val="25000"/>
                  </a:schemeClr>
                </a:solidFill>
                <a:latin typeface="Arial"/>
                <a:ea typeface="Arial"/>
                <a:cs typeface="Arial"/>
                <a:sym typeface="Arial"/>
              </a:rPr>
              <a:t>Check functional skills inventories and frameworks (Functional Competencies if available)</a:t>
            </a:r>
          </a:p>
          <a:p>
            <a:pPr marL="285750" indent="-285750">
              <a:buClr>
                <a:srgbClr val="FFC000"/>
              </a:buClr>
              <a:buSzPct val="104000"/>
              <a:buFont typeface="Wingdings" panose="05000000000000000000" pitchFamily="2" charset="2"/>
              <a:buChar char="ü"/>
            </a:pPr>
            <a:endParaRPr lang="en-US" sz="1000" b="0" i="0" u="none" strike="noStrike" cap="none" dirty="0">
              <a:solidFill>
                <a:schemeClr val="tx1">
                  <a:lumMod val="75000"/>
                  <a:lumOff val="25000"/>
                </a:schemeClr>
              </a:solidFill>
              <a:latin typeface="Arial"/>
              <a:ea typeface="Arial"/>
              <a:cs typeface="Arial"/>
              <a:sym typeface="Arial"/>
            </a:endParaRPr>
          </a:p>
          <a:p>
            <a:pPr marL="285750" indent="-285750">
              <a:buClr>
                <a:srgbClr val="FFC000"/>
              </a:buClr>
              <a:buSzPct val="104000"/>
              <a:buFont typeface="Wingdings" panose="05000000000000000000" pitchFamily="2" charset="2"/>
              <a:buChar char="ü"/>
            </a:pPr>
            <a:r>
              <a:rPr lang="en-US" sz="1000" b="0" i="0" u="none" strike="noStrike" cap="none" dirty="0">
                <a:solidFill>
                  <a:schemeClr val="tx1">
                    <a:lumMod val="75000"/>
                    <a:lumOff val="25000"/>
                  </a:schemeClr>
                </a:solidFill>
                <a:latin typeface="Arial"/>
                <a:ea typeface="Arial"/>
                <a:cs typeface="Arial"/>
                <a:sym typeface="Arial"/>
              </a:rPr>
              <a:t>Ask your manager on what you need to do to gain functional excellence </a:t>
            </a:r>
          </a:p>
          <a:p>
            <a:pPr marL="285750" indent="-285750">
              <a:buClr>
                <a:srgbClr val="FFC000"/>
              </a:buClr>
              <a:buSzPct val="104000"/>
              <a:buFont typeface="Wingdings" panose="05000000000000000000" pitchFamily="2" charset="2"/>
              <a:buChar char="ü"/>
            </a:pPr>
            <a:endParaRPr lang="en-US" sz="1000" b="0" i="0" u="none" strike="noStrike" cap="none" dirty="0">
              <a:solidFill>
                <a:schemeClr val="tx1">
                  <a:lumMod val="75000"/>
                  <a:lumOff val="25000"/>
                </a:schemeClr>
              </a:solidFill>
              <a:latin typeface="Arial"/>
              <a:ea typeface="Arial"/>
              <a:cs typeface="Arial"/>
              <a:sym typeface="Arial"/>
            </a:endParaRPr>
          </a:p>
          <a:p>
            <a:pPr marL="285750" indent="-285750">
              <a:buClr>
                <a:srgbClr val="FFC000"/>
              </a:buClr>
              <a:buSzPct val="104000"/>
              <a:buFont typeface="Wingdings" panose="05000000000000000000" pitchFamily="2" charset="2"/>
              <a:buChar char="ü"/>
            </a:pPr>
            <a:r>
              <a:rPr lang="en-US" sz="1000" b="0" i="0" u="none" strike="noStrike" cap="none" dirty="0">
                <a:solidFill>
                  <a:schemeClr val="tx1">
                    <a:lumMod val="75000"/>
                    <a:lumOff val="25000"/>
                  </a:schemeClr>
                </a:solidFill>
                <a:latin typeface="Arial"/>
                <a:ea typeface="Arial"/>
                <a:cs typeface="Arial"/>
                <a:sym typeface="Arial"/>
              </a:rPr>
              <a:t>Stay current in your field/function</a:t>
            </a:r>
          </a:p>
          <a:p>
            <a:pPr marL="285750" indent="-285750">
              <a:buClr>
                <a:srgbClr val="FFC000"/>
              </a:buClr>
              <a:buSzPct val="104000"/>
              <a:buFont typeface="Wingdings" panose="05000000000000000000" pitchFamily="2" charset="2"/>
              <a:buChar char="ü"/>
            </a:pPr>
            <a:endParaRPr lang="en-US" sz="1000" b="0" i="0" u="none" strike="noStrike" cap="none" dirty="0">
              <a:solidFill>
                <a:schemeClr val="tx1">
                  <a:lumMod val="75000"/>
                  <a:lumOff val="25000"/>
                </a:schemeClr>
              </a:solidFill>
              <a:latin typeface="Arial"/>
              <a:ea typeface="Arial"/>
              <a:cs typeface="Arial"/>
              <a:sym typeface="Arial"/>
            </a:endParaRPr>
          </a:p>
          <a:p>
            <a:pPr marL="285750" indent="-285750">
              <a:buClr>
                <a:srgbClr val="FFC000"/>
              </a:buClr>
              <a:buSzPct val="104000"/>
              <a:buFont typeface="Wingdings" panose="05000000000000000000" pitchFamily="2" charset="2"/>
              <a:buChar char="ü"/>
            </a:pPr>
            <a:r>
              <a:rPr lang="en-US" sz="1000" b="0" i="0" u="none" strike="noStrike" cap="none" dirty="0">
                <a:solidFill>
                  <a:schemeClr val="tx1">
                    <a:lumMod val="75000"/>
                    <a:lumOff val="25000"/>
                  </a:schemeClr>
                </a:solidFill>
                <a:latin typeface="Arial"/>
                <a:ea typeface="Arial"/>
                <a:cs typeface="Arial"/>
                <a:sym typeface="Arial"/>
              </a:rPr>
              <a:t>Leverage Self-directed learning</a:t>
            </a:r>
          </a:p>
          <a:p>
            <a:pPr marL="285750" indent="-285750">
              <a:buClr>
                <a:srgbClr val="FFC000"/>
              </a:buClr>
              <a:buSzPct val="104000"/>
              <a:buFont typeface="Wingdings" panose="05000000000000000000" pitchFamily="2" charset="2"/>
              <a:buChar char="ü"/>
            </a:pPr>
            <a:endParaRPr lang="en-US" sz="1000" b="0" i="0" u="none" strike="noStrike" cap="none" dirty="0">
              <a:solidFill>
                <a:schemeClr val="tx1">
                  <a:lumMod val="75000"/>
                  <a:lumOff val="25000"/>
                </a:schemeClr>
              </a:solidFill>
              <a:latin typeface="Arial"/>
              <a:ea typeface="Arial"/>
              <a:cs typeface="Arial"/>
              <a:sym typeface="Arial"/>
            </a:endParaRPr>
          </a:p>
          <a:p>
            <a:pPr marL="285750" indent="-285750">
              <a:buClr>
                <a:srgbClr val="FFC000"/>
              </a:buClr>
              <a:buSzPct val="104000"/>
              <a:buFont typeface="Wingdings" panose="05000000000000000000" pitchFamily="2" charset="2"/>
              <a:buChar char="ü"/>
            </a:pPr>
            <a:r>
              <a:rPr lang="en-US" sz="1000" b="0" i="0" u="none" strike="noStrike" cap="none" dirty="0">
                <a:solidFill>
                  <a:schemeClr val="tx1">
                    <a:lumMod val="75000"/>
                    <a:lumOff val="25000"/>
                  </a:schemeClr>
                </a:solidFill>
                <a:latin typeface="Arial"/>
                <a:ea typeface="Arial"/>
                <a:cs typeface="Arial"/>
                <a:sym typeface="Arial"/>
              </a:rPr>
              <a:t>Seek feedback, and self reflect.</a:t>
            </a:r>
          </a:p>
          <a:p>
            <a:pPr marL="285750" indent="-285750">
              <a:buClr>
                <a:srgbClr val="FFC000"/>
              </a:buClr>
              <a:buSzPct val="104000"/>
              <a:buFont typeface="Wingdings" panose="05000000000000000000" pitchFamily="2" charset="2"/>
              <a:buChar char="ü"/>
            </a:pPr>
            <a:endParaRPr lang="en-US" sz="1000" b="0" i="0" u="none" strike="noStrike" cap="none" dirty="0">
              <a:solidFill>
                <a:schemeClr val="tx1">
                  <a:lumMod val="75000"/>
                  <a:lumOff val="25000"/>
                </a:schemeClr>
              </a:solidFill>
              <a:latin typeface="Arial"/>
              <a:ea typeface="Arial"/>
              <a:cs typeface="Arial"/>
              <a:sym typeface="Arial"/>
            </a:endParaRPr>
          </a:p>
          <a:p>
            <a:pPr marL="285750" indent="-285750">
              <a:buClr>
                <a:srgbClr val="FFC000"/>
              </a:buClr>
              <a:buSzPct val="104000"/>
              <a:buFont typeface="Wingdings" panose="05000000000000000000" pitchFamily="2" charset="2"/>
              <a:buChar char="ü"/>
            </a:pPr>
            <a:r>
              <a:rPr lang="en-US" sz="1000" b="0" i="0" u="none" strike="noStrike" cap="none" dirty="0">
                <a:solidFill>
                  <a:schemeClr val="tx1">
                    <a:lumMod val="75000"/>
                    <a:lumOff val="25000"/>
                  </a:schemeClr>
                </a:solidFill>
                <a:latin typeface="Arial"/>
                <a:ea typeface="Arial"/>
                <a:cs typeface="Arial"/>
                <a:sym typeface="Arial"/>
              </a:rPr>
              <a:t>Understand what comes easy and gets you passionate in your work, these are probably your strengths.</a:t>
            </a:r>
          </a:p>
          <a:p>
            <a:pPr marL="285750" indent="-285750">
              <a:buClr>
                <a:srgbClr val="FFC000"/>
              </a:buClr>
              <a:buSzPct val="104000"/>
              <a:buFont typeface="Wingdings" panose="05000000000000000000" pitchFamily="2" charset="2"/>
              <a:buChar char="ü"/>
            </a:pPr>
            <a:endParaRPr lang="en-US" sz="1000" b="0" i="0" u="none" strike="noStrike" cap="none" dirty="0">
              <a:solidFill>
                <a:schemeClr val="tx1">
                  <a:lumMod val="75000"/>
                  <a:lumOff val="25000"/>
                </a:schemeClr>
              </a:solidFill>
              <a:latin typeface="Arial"/>
              <a:ea typeface="Arial"/>
              <a:cs typeface="Arial"/>
              <a:sym typeface="Arial"/>
            </a:endParaRPr>
          </a:p>
          <a:p>
            <a:pPr marL="285750" indent="-285750">
              <a:buClr>
                <a:srgbClr val="FFC000"/>
              </a:buClr>
              <a:buSzPct val="104000"/>
              <a:buFont typeface="Wingdings" panose="05000000000000000000" pitchFamily="2" charset="2"/>
              <a:buChar char="ü"/>
            </a:pPr>
            <a:r>
              <a:rPr lang="en-US" sz="1000" b="0" i="0" u="none" strike="noStrike" cap="none" dirty="0">
                <a:solidFill>
                  <a:schemeClr val="tx1">
                    <a:lumMod val="75000"/>
                    <a:lumOff val="25000"/>
                  </a:schemeClr>
                </a:solidFill>
                <a:latin typeface="Arial"/>
                <a:ea typeface="Arial"/>
                <a:cs typeface="Arial"/>
                <a:sym typeface="Arial"/>
              </a:rPr>
              <a:t>Understand how you can leverage those strengths further, potentially in different areas of your role.</a:t>
            </a:r>
          </a:p>
          <a:p>
            <a:pPr>
              <a:buClr>
                <a:srgbClr val="FFC000"/>
              </a:buClr>
              <a:buSzPct val="104000"/>
            </a:pPr>
            <a:endParaRPr lang="en-US" sz="1000" b="0" i="0" u="none" strike="noStrike" cap="none" dirty="0">
              <a:solidFill>
                <a:schemeClr val="tx1">
                  <a:lumMod val="75000"/>
                  <a:lumOff val="25000"/>
                </a:schemeClr>
              </a:solidFill>
              <a:latin typeface="Arial"/>
              <a:ea typeface="Arial"/>
              <a:cs typeface="Arial"/>
              <a:sym typeface="Arial"/>
            </a:endParaRPr>
          </a:p>
          <a:p>
            <a:pPr marL="285750" indent="-285750">
              <a:buClr>
                <a:srgbClr val="FFC000"/>
              </a:buClr>
              <a:buSzPct val="104000"/>
              <a:buFont typeface="Wingdings" panose="05000000000000000000" pitchFamily="2" charset="2"/>
              <a:buChar char="ü"/>
            </a:pPr>
            <a:r>
              <a:rPr lang="en-US" sz="1000" b="0" i="0" u="none" strike="noStrike" cap="none" dirty="0">
                <a:solidFill>
                  <a:schemeClr val="tx1">
                    <a:lumMod val="75000"/>
                    <a:lumOff val="25000"/>
                  </a:schemeClr>
                </a:solidFill>
                <a:latin typeface="Arial"/>
                <a:ea typeface="Arial"/>
                <a:cs typeface="Arial"/>
                <a:sym typeface="Arial"/>
              </a:rPr>
              <a:t>Understand what are  the areas that you tend to struggle in, seek guidance on how to close the gap.</a:t>
            </a:r>
          </a:p>
          <a:p>
            <a:endParaRPr lang="en-US" dirty="0"/>
          </a:p>
        </p:txBody>
      </p:sp>
    </p:spTree>
    <p:extLst>
      <p:ext uri="{BB962C8B-B14F-4D97-AF65-F5344CB8AC3E}">
        <p14:creationId xmlns:p14="http://schemas.microsoft.com/office/powerpoint/2010/main" val="428965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52450" indent="-285750">
              <a:buClr>
                <a:srgbClr val="FFC000"/>
              </a:buClr>
              <a:buFont typeface="Wingdings" panose="05000000000000000000" pitchFamily="2" charset="2"/>
              <a:buChar char="ü"/>
              <a:defRPr/>
            </a:pPr>
            <a:r>
              <a:rPr lang="en-US" b="1" dirty="0">
                <a:solidFill>
                  <a:schemeClr val="tx1">
                    <a:lumMod val="75000"/>
                    <a:lumOff val="25000"/>
                  </a:schemeClr>
                </a:solidFill>
              </a:rPr>
              <a:t>Explore</a:t>
            </a:r>
            <a:r>
              <a:rPr lang="en-US" dirty="0">
                <a:solidFill>
                  <a:schemeClr val="tx1">
                    <a:lumMod val="75000"/>
                    <a:lumOff val="25000"/>
                  </a:schemeClr>
                </a:solidFill>
              </a:rPr>
              <a:t> </a:t>
            </a:r>
            <a:r>
              <a:rPr lang="en-US" b="1" dirty="0">
                <a:solidFill>
                  <a:schemeClr val="tx1">
                    <a:lumMod val="75000"/>
                    <a:lumOff val="25000"/>
                  </a:schemeClr>
                </a:solidFill>
              </a:rPr>
              <a:t>roles</a:t>
            </a:r>
            <a:r>
              <a:rPr lang="en-US" dirty="0">
                <a:solidFill>
                  <a:schemeClr val="tx1">
                    <a:lumMod val="75000"/>
                    <a:lumOff val="25000"/>
                  </a:schemeClr>
                </a:solidFill>
              </a:rPr>
              <a:t> in others parts of the business!</a:t>
            </a:r>
          </a:p>
          <a:p>
            <a:pPr marL="552450" indent="-285750">
              <a:buClr>
                <a:srgbClr val="FFC000"/>
              </a:buClr>
              <a:buFont typeface="Wingdings" panose="05000000000000000000" pitchFamily="2" charset="2"/>
              <a:buChar char="ü"/>
              <a:defRPr/>
            </a:pPr>
            <a:endParaRPr lang="en-US" dirty="0">
              <a:solidFill>
                <a:schemeClr val="tx1">
                  <a:lumMod val="75000"/>
                  <a:lumOff val="25000"/>
                </a:schemeClr>
              </a:solidFill>
            </a:endParaRPr>
          </a:p>
          <a:p>
            <a:pPr marL="552450" indent="-285750">
              <a:buClr>
                <a:srgbClr val="FFC000"/>
              </a:buClr>
              <a:buFont typeface="Wingdings" panose="05000000000000000000" pitchFamily="2" charset="2"/>
              <a:buChar char="ü"/>
              <a:defRPr/>
            </a:pPr>
            <a:r>
              <a:rPr lang="en-US" dirty="0">
                <a:solidFill>
                  <a:schemeClr val="tx1">
                    <a:lumMod val="75000"/>
                    <a:lumOff val="25000"/>
                  </a:schemeClr>
                </a:solidFill>
              </a:rPr>
              <a:t>Ask your manager to join </a:t>
            </a:r>
            <a:r>
              <a:rPr lang="en-US" b="1" dirty="0">
                <a:solidFill>
                  <a:schemeClr val="tx1">
                    <a:lumMod val="75000"/>
                    <a:lumOff val="25000"/>
                  </a:schemeClr>
                </a:solidFill>
              </a:rPr>
              <a:t>cross-functional sessions projects/trainings.</a:t>
            </a:r>
            <a:r>
              <a:rPr lang="en-US" dirty="0">
                <a:solidFill>
                  <a:schemeClr val="tx1">
                    <a:lumMod val="75000"/>
                    <a:lumOff val="25000"/>
                  </a:schemeClr>
                </a:solidFill>
              </a:rPr>
              <a:t> </a:t>
            </a:r>
          </a:p>
          <a:p>
            <a:pPr marL="552450" indent="-285750">
              <a:buClr>
                <a:srgbClr val="FFC000"/>
              </a:buClr>
              <a:buFont typeface="Wingdings" panose="05000000000000000000" pitchFamily="2" charset="2"/>
              <a:buChar char="ü"/>
              <a:defRPr/>
            </a:pPr>
            <a:endParaRPr lang="en-US" dirty="0">
              <a:solidFill>
                <a:schemeClr val="tx1">
                  <a:lumMod val="75000"/>
                  <a:lumOff val="25000"/>
                </a:schemeClr>
              </a:solidFill>
            </a:endParaRPr>
          </a:p>
          <a:p>
            <a:pPr marL="552450" indent="-285750">
              <a:buClr>
                <a:srgbClr val="FFC000"/>
              </a:buClr>
              <a:buFont typeface="Wingdings" panose="05000000000000000000" pitchFamily="2" charset="2"/>
              <a:buChar char="ü"/>
              <a:defRPr/>
            </a:pPr>
            <a:r>
              <a:rPr lang="en-US" dirty="0">
                <a:solidFill>
                  <a:schemeClr val="tx1">
                    <a:lumMod val="75000"/>
                    <a:lumOff val="25000"/>
                  </a:schemeClr>
                </a:solidFill>
              </a:rPr>
              <a:t>Check out business &amp; division / team websites, including </a:t>
            </a:r>
            <a:r>
              <a:rPr lang="en-US" b="1" dirty="0">
                <a:solidFill>
                  <a:schemeClr val="tx1">
                    <a:lumMod val="75000"/>
                    <a:lumOff val="25000"/>
                  </a:schemeClr>
                </a:solidFill>
              </a:rPr>
              <a:t>LinkedIn Learning</a:t>
            </a:r>
          </a:p>
          <a:p>
            <a:pPr marL="552450" indent="-285750">
              <a:buClr>
                <a:srgbClr val="FFC000"/>
              </a:buClr>
              <a:buFont typeface="Wingdings" panose="05000000000000000000" pitchFamily="2" charset="2"/>
              <a:buChar char="ü"/>
              <a:defRPr/>
            </a:pPr>
            <a:endParaRPr lang="en-US" dirty="0">
              <a:solidFill>
                <a:schemeClr val="tx1">
                  <a:lumMod val="75000"/>
                  <a:lumOff val="25000"/>
                </a:schemeClr>
              </a:solidFill>
            </a:endParaRPr>
          </a:p>
          <a:p>
            <a:pPr marL="552450" indent="-285750">
              <a:buClr>
                <a:srgbClr val="FFC000"/>
              </a:buClr>
              <a:buFont typeface="Wingdings" panose="05000000000000000000" pitchFamily="2" charset="2"/>
              <a:buChar char="ü"/>
              <a:defRPr/>
            </a:pPr>
            <a:r>
              <a:rPr lang="en-US" dirty="0">
                <a:solidFill>
                  <a:schemeClr val="tx1">
                    <a:lumMod val="75000"/>
                    <a:lumOff val="25000"/>
                  </a:schemeClr>
                </a:solidFill>
              </a:rPr>
              <a:t>Learn about </a:t>
            </a:r>
            <a:r>
              <a:rPr lang="en-US" b="1" dirty="0">
                <a:solidFill>
                  <a:schemeClr val="tx1">
                    <a:lumMod val="75000"/>
                    <a:lumOff val="25000"/>
                  </a:schemeClr>
                </a:solidFill>
              </a:rPr>
              <a:t>the key drivers of our business </a:t>
            </a:r>
            <a:r>
              <a:rPr lang="en-US" dirty="0">
                <a:solidFill>
                  <a:schemeClr val="tx1">
                    <a:lumMod val="75000"/>
                    <a:lumOff val="25000"/>
                  </a:schemeClr>
                </a:solidFill>
              </a:rPr>
              <a:t>and keep track of them</a:t>
            </a:r>
            <a:r>
              <a:rPr lang="en-US" dirty="0">
                <a:solidFill>
                  <a:schemeClr val="tx2">
                    <a:lumMod val="50000"/>
                  </a:schemeClr>
                </a:solidFill>
              </a:rPr>
              <a:t>. </a:t>
            </a:r>
          </a:p>
          <a:p>
            <a:endParaRPr lang="en-US" dirty="0"/>
          </a:p>
        </p:txBody>
      </p:sp>
    </p:spTree>
    <p:extLst>
      <p:ext uri="{BB962C8B-B14F-4D97-AF65-F5344CB8AC3E}">
        <p14:creationId xmlns:p14="http://schemas.microsoft.com/office/powerpoint/2010/main" val="366003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i="0" u="sng" dirty="0"/>
              <a:t>Activity # 1- 15 min</a:t>
            </a:r>
          </a:p>
          <a:p>
            <a:r>
              <a:rPr lang="en-US" dirty="0"/>
              <a:t>Open the pre – Career Conversation Reflection. Think of what are your career Aspiration, Self-awareness &amp; motivation. Answer the question under each one in order to be able to understand more about what you want.</a:t>
            </a:r>
          </a:p>
          <a:p>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None/>
              <a:tabLst/>
              <a:defRPr/>
            </a:pPr>
            <a:r>
              <a:rPr lang="en-US" b="1" u="sng" dirty="0">
                <a:solidFill>
                  <a:schemeClr val="tx1">
                    <a:lumMod val="75000"/>
                    <a:lumOff val="25000"/>
                  </a:schemeClr>
                </a:solidFill>
              </a:rPr>
              <a:t>Discussion</a:t>
            </a:r>
          </a:p>
          <a:p>
            <a:pPr marL="139700" indent="0">
              <a:buNone/>
            </a:pPr>
            <a:endParaRPr lang="en-US" dirty="0"/>
          </a:p>
          <a:p>
            <a:r>
              <a:rPr lang="en-US" dirty="0"/>
              <a:t>Each one will share some of the answers they captured and share their reflections after they answered the questions.</a:t>
            </a:r>
          </a:p>
          <a:p>
            <a:pPr marL="139700" indent="0">
              <a:buNone/>
            </a:pPr>
            <a:endParaRPr lang="en-US" dirty="0"/>
          </a:p>
        </p:txBody>
      </p:sp>
    </p:spTree>
    <p:extLst>
      <p:ext uri="{BB962C8B-B14F-4D97-AF65-F5344CB8AC3E}">
        <p14:creationId xmlns:p14="http://schemas.microsoft.com/office/powerpoint/2010/main" val="149237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50792"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3309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 name="Google Shape;119;p11"/>
          <p:cNvSpPr/>
          <p:nvPr/>
        </p:nvSpPr>
        <p:spPr>
          <a:xfrm flipH="1">
            <a:off x="807382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 name="Google Shape;120;p11"/>
          <p:cNvSpPr/>
          <p:nvPr/>
        </p:nvSpPr>
        <p:spPr>
          <a:xfrm flipH="1">
            <a:off x="807382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 name="Google Shape;121;p11"/>
          <p:cNvSpPr/>
          <p:nvPr/>
        </p:nvSpPr>
        <p:spPr>
          <a:xfrm flipH="1">
            <a:off x="807382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4572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7" name="518839134_3132x2088.jpg"/>
          <p:cNvSpPr>
            <a:spLocks noGrp="1"/>
          </p:cNvSpPr>
          <p:nvPr>
            <p:ph type="pic" idx="21"/>
          </p:nvPr>
        </p:nvSpPr>
        <p:spPr>
          <a:xfrm>
            <a:off x="3345774" y="-2"/>
            <a:ext cx="7715250" cy="5143502"/>
          </a:xfrm>
          <a:prstGeom prst="rect">
            <a:avLst/>
          </a:prstGeom>
        </p:spPr>
        <p:txBody>
          <a:bodyPr lIns="91439" tIns="45719" rIns="91439" bIns="45719">
            <a:noAutofit/>
          </a:bodyPr>
          <a:lstStyle/>
          <a:p>
            <a:endParaRPr/>
          </a:p>
        </p:txBody>
      </p:sp>
      <p:sp>
        <p:nvSpPr>
          <p:cNvPr id="38" name="Slide Title"/>
          <p:cNvSpPr txBox="1">
            <a:spLocks noGrp="1"/>
          </p:cNvSpPr>
          <p:nvPr>
            <p:ph type="title" hasCustomPrompt="1"/>
          </p:nvPr>
        </p:nvSpPr>
        <p:spPr>
          <a:xfrm>
            <a:off x="485775" y="1403631"/>
            <a:ext cx="4291013" cy="2000252"/>
          </a:xfrm>
          <a:prstGeom prst="rect">
            <a:avLst/>
          </a:prstGeom>
        </p:spPr>
        <p:txBody>
          <a:bodyPr anchor="b"/>
          <a:lstStyle>
            <a:lvl1pPr defTabSz="435322">
              <a:defRPr sz="4988" b="0" spc="-250">
                <a:latin typeface="Oswald Heavy Regular"/>
                <a:ea typeface="Oswald Heavy Regular"/>
                <a:cs typeface="Oswald Heavy Regular"/>
                <a:sym typeface="Oswald Heavy Regular"/>
              </a:defRPr>
            </a:lvl1pPr>
          </a:lstStyle>
          <a:p>
            <a:r>
              <a:t>Slide Title</a:t>
            </a:r>
          </a:p>
        </p:txBody>
      </p:sp>
      <p:sp>
        <p:nvSpPr>
          <p:cNvPr id="39" name="Body Level One…"/>
          <p:cNvSpPr txBox="1">
            <a:spLocks noGrp="1"/>
          </p:cNvSpPr>
          <p:nvPr>
            <p:ph type="body" sz="quarter" idx="1" hasCustomPrompt="1"/>
          </p:nvPr>
        </p:nvSpPr>
        <p:spPr>
          <a:xfrm>
            <a:off x="485775" y="3476625"/>
            <a:ext cx="4291013" cy="1190625"/>
          </a:xfrm>
          <a:prstGeom prst="rect">
            <a:avLst/>
          </a:prstGeom>
        </p:spPr>
        <p:txBody>
          <a:bodyPr/>
          <a:lstStyle>
            <a:lvl1pPr>
              <a:spcBef>
                <a:spcPts val="0"/>
              </a:spcBef>
              <a:defRPr sz="1313" spc="-39">
                <a:latin typeface="Oswald Regular"/>
                <a:ea typeface="Oswald Regular"/>
                <a:cs typeface="Oswald Regular"/>
                <a:sym typeface="Oswald Regular"/>
              </a:defRPr>
            </a:lvl1pPr>
            <a:lvl2pPr>
              <a:spcBef>
                <a:spcPts val="0"/>
              </a:spcBef>
              <a:defRPr sz="1313" spc="-39">
                <a:latin typeface="Oswald Regular"/>
                <a:ea typeface="Oswald Regular"/>
                <a:cs typeface="Oswald Regular"/>
                <a:sym typeface="Oswald Regular"/>
              </a:defRPr>
            </a:lvl2pPr>
            <a:lvl3pPr>
              <a:spcBef>
                <a:spcPts val="0"/>
              </a:spcBef>
              <a:defRPr sz="1313" spc="-39">
                <a:latin typeface="Oswald Regular"/>
                <a:ea typeface="Oswald Regular"/>
                <a:cs typeface="Oswald Regular"/>
                <a:sym typeface="Oswald Regular"/>
              </a:defRPr>
            </a:lvl3pPr>
            <a:lvl4pPr>
              <a:spcBef>
                <a:spcPts val="0"/>
              </a:spcBef>
              <a:defRPr sz="1313" spc="-39">
                <a:latin typeface="Oswald Regular"/>
                <a:ea typeface="Oswald Regular"/>
                <a:cs typeface="Oswald Regular"/>
                <a:sym typeface="Oswald Regular"/>
              </a:defRPr>
            </a:lvl4pPr>
            <a:lvl5pPr>
              <a:spcBef>
                <a:spcPts val="0"/>
              </a:spcBef>
              <a:defRPr sz="1313" spc="-39">
                <a:latin typeface="Oswald Regular"/>
                <a:ea typeface="Oswald Regular"/>
                <a:cs typeface="Oswald Regular"/>
                <a:sym typeface="Oswald Regular"/>
              </a:defRPr>
            </a:lvl5pPr>
          </a:lstStyle>
          <a:p>
            <a:r>
              <a:t>Slide Subtitle</a:t>
            </a:r>
          </a:p>
          <a:p>
            <a:pPr lvl="1"/>
            <a:endParaRPr/>
          </a:p>
          <a:p>
            <a:pPr lvl="2"/>
            <a:endParaRPr/>
          </a:p>
          <a:p>
            <a:pPr lvl="3"/>
            <a:endParaRPr/>
          </a:p>
          <a:p>
            <a:pPr lvl="4"/>
            <a:endParaRPr/>
          </a:p>
        </p:txBody>
      </p:sp>
      <p:sp>
        <p:nvSpPr>
          <p:cNvPr id="40" name="Slide Number"/>
          <p:cNvSpPr txBox="1">
            <a:spLocks noGrp="1"/>
          </p:cNvSpPr>
          <p:nvPr>
            <p:ph type="sldNum" sz="quarter" idx="2"/>
          </p:nvPr>
        </p:nvSpPr>
        <p:spPr>
          <a:xfrm>
            <a:off x="8521814" y="4826364"/>
            <a:ext cx="189956" cy="19236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1543008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83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5E49-861F-460C-A103-8B1F820B5A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6245853-7743-4087-A91B-3B551D31D00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Tree>
    <p:extLst>
      <p:ext uri="{BB962C8B-B14F-4D97-AF65-F5344CB8AC3E}">
        <p14:creationId xmlns:p14="http://schemas.microsoft.com/office/powerpoint/2010/main" val="286706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83801783"/>
              </p:ext>
            </p:extLst>
          </p:nvPr>
        </p:nvGraphicFramePr>
        <p:xfrm>
          <a:off x="1216" y="1216"/>
          <a:ext cx="1214" cy="1214"/>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216" y="1216"/>
                        <a:ext cx="1214" cy="1214"/>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8246609" y="38876"/>
            <a:ext cx="670614"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x-none" sz="612" baseline="0">
              <a:solidFill>
                <a:srgbClr val="808080"/>
              </a:solidFill>
              <a:latin typeface="+mn-lt"/>
              <a:ea typeface="+mn-ea"/>
            </a:endParaRPr>
          </a:p>
        </p:txBody>
      </p:sp>
    </p:spTree>
    <p:extLst>
      <p:ext uri="{BB962C8B-B14F-4D97-AF65-F5344CB8AC3E}">
        <p14:creationId xmlns:p14="http://schemas.microsoft.com/office/powerpoint/2010/main" val="27228279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23110" y="176149"/>
            <a:ext cx="8794113" cy="461184"/>
          </a:xfrm>
        </p:spPr>
        <p:txBody>
          <a:bodyPr lIns="0" tIns="0" rIns="0" bIns="0"/>
          <a:lstStyle>
            <a:lvl1pPr>
              <a:defRPr sz="2997" b="0" i="0">
                <a:solidFill>
                  <a:srgbClr val="999999"/>
                </a:solidFill>
                <a:latin typeface="Arial MT"/>
                <a:cs typeface="Arial MT"/>
              </a:defRPr>
            </a:lvl1pPr>
          </a:lstStyle>
          <a:p>
            <a:endParaRPr/>
          </a:p>
        </p:txBody>
      </p:sp>
      <p:sp>
        <p:nvSpPr>
          <p:cNvPr id="3" name="Holder 3"/>
          <p:cNvSpPr>
            <a:spLocks noGrp="1"/>
          </p:cNvSpPr>
          <p:nvPr>
            <p:ph type="body" idx="1"/>
          </p:nvPr>
        </p:nvSpPr>
        <p:spPr>
          <a:xfrm>
            <a:off x="2022462" y="2036809"/>
            <a:ext cx="4389768" cy="368996"/>
          </a:xfrm>
        </p:spPr>
        <p:txBody>
          <a:bodyPr lIns="0" tIns="0" rIns="0" bIns="0"/>
          <a:lstStyle>
            <a:lvl1pPr>
              <a:defRPr sz="2398" b="1" i="0">
                <a:solidFill>
                  <a:srgbClr val="0EAAF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749" b="0" i="0">
                <a:solidFill>
                  <a:srgbClr val="B8B8B8"/>
                </a:solidFill>
                <a:latin typeface="Arial MT"/>
                <a:cs typeface="Arial MT"/>
              </a:defRPr>
            </a:lvl1pPr>
          </a:lstStyle>
          <a:p>
            <a:pPr marL="9517">
              <a:spcBef>
                <a:spcPts val="11"/>
              </a:spcBef>
            </a:pPr>
            <a:r>
              <a:rPr lang="en-US" spc="4">
                <a:solidFill>
                  <a:srgbClr val="FFFFFF"/>
                </a:solidFill>
              </a:rPr>
              <a:t>©</a:t>
            </a:r>
            <a:r>
              <a:rPr lang="en-US" spc="11">
                <a:solidFill>
                  <a:srgbClr val="FFFFFF"/>
                </a:solidFill>
              </a:rPr>
              <a:t> </a:t>
            </a:r>
            <a:r>
              <a:rPr lang="en-US" spc="-8"/>
              <a:t>2018</a:t>
            </a:r>
            <a:r>
              <a:rPr lang="en-US" spc="-30"/>
              <a:t> </a:t>
            </a:r>
            <a:r>
              <a:rPr lang="en-US" spc="4"/>
              <a:t>SAP</a:t>
            </a:r>
            <a:r>
              <a:rPr lang="en-US" spc="-38"/>
              <a:t> </a:t>
            </a:r>
            <a:r>
              <a:rPr lang="en-US" spc="-4"/>
              <a:t>SuccessFactors</a:t>
            </a:r>
          </a:p>
        </p:txBody>
      </p:sp>
      <p:sp>
        <p:nvSpPr>
          <p:cNvPr id="5" name="Holder 5"/>
          <p:cNvSpPr>
            <a:spLocks noGrp="1"/>
          </p:cNvSpPr>
          <p:nvPr>
            <p:ph type="dt" sz="half" idx="6"/>
          </p:nvPr>
        </p:nvSpPr>
        <p:spPr/>
        <p:txBody>
          <a:bodyPr lIns="0" tIns="0" rIns="0" bIns="0"/>
          <a:lstStyle>
            <a:lvl1pPr>
              <a:defRPr sz="749" b="0" i="0">
                <a:solidFill>
                  <a:srgbClr val="B8B8B8"/>
                </a:solidFill>
                <a:latin typeface="Arial MT"/>
                <a:cs typeface="Arial MT"/>
              </a:defRPr>
            </a:lvl1pPr>
          </a:lstStyle>
          <a:p>
            <a:pPr marL="9517">
              <a:spcBef>
                <a:spcPts val="11"/>
              </a:spcBef>
            </a:pPr>
            <a:r>
              <a:rPr lang="en-US" spc="4"/>
              <a:t>All</a:t>
            </a:r>
            <a:r>
              <a:rPr lang="en-US" spc="-34"/>
              <a:t> </a:t>
            </a:r>
            <a:r>
              <a:rPr lang="en-US"/>
              <a:t>rights</a:t>
            </a:r>
            <a:r>
              <a:rPr lang="en-US" spc="-41"/>
              <a:t> </a:t>
            </a:r>
            <a:r>
              <a:rPr lang="en-US" spc="-4"/>
              <a:t>reserved.</a:t>
            </a:r>
          </a:p>
        </p:txBody>
      </p:sp>
      <p:sp>
        <p:nvSpPr>
          <p:cNvPr id="6" name="Holder 6"/>
          <p:cNvSpPr>
            <a:spLocks noGrp="1"/>
          </p:cNvSpPr>
          <p:nvPr>
            <p:ph type="sldNum" sz="quarter" idx="7"/>
          </p:nvPr>
        </p:nvSpPr>
        <p:spPr/>
        <p:txBody>
          <a:bodyPr lIns="0" tIns="0" rIns="0" bIns="0"/>
          <a:lstStyle>
            <a:lvl1pPr>
              <a:defRPr sz="749" b="0" i="0">
                <a:solidFill>
                  <a:srgbClr val="B8B8B8"/>
                </a:solidFill>
                <a:latin typeface="Arial MT"/>
                <a:cs typeface="Arial MT"/>
              </a:defRPr>
            </a:lvl1pPr>
          </a:lstStyle>
          <a:p>
            <a:pPr marL="28550">
              <a:spcBef>
                <a:spcPts val="8"/>
              </a:spcBef>
            </a:pPr>
            <a:fld id="{81D60167-4931-47E6-BA6A-407CBD079E47}" type="slidenum">
              <a:rPr lang="en-US" smtClean="0"/>
              <a:pPr marL="28550">
                <a:spcBef>
                  <a:spcPts val="8"/>
                </a:spcBef>
              </a:pPr>
              <a:t>‹#›</a:t>
            </a:fld>
            <a:endParaRPr lang="en-US"/>
          </a:p>
        </p:txBody>
      </p:sp>
    </p:spTree>
    <p:extLst>
      <p:ext uri="{BB962C8B-B14F-4D97-AF65-F5344CB8AC3E}">
        <p14:creationId xmlns:p14="http://schemas.microsoft.com/office/powerpoint/2010/main" val="1510950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a:p>
        </p:txBody>
      </p:sp>
      <p:sp>
        <p:nvSpPr>
          <p:cNvPr id="3" name="TextBox 2">
            <a:extLst>
              <a:ext uri="{FF2B5EF4-FFF2-40B4-BE49-F238E27FC236}">
                <a16:creationId xmlns:a16="http://schemas.microsoft.com/office/drawing/2014/main" id="{063B713D-C9B9-1EDA-159D-2D7039F738AF}"/>
              </a:ext>
            </a:extLst>
          </p:cNvPr>
          <p:cNvSpPr txBox="1"/>
          <p:nvPr userDrawn="1">
            <p:extLst>
              <p:ext uri="{1162E1C5-73C7-4A58-AE30-91384D911F3F}">
                <p184:classification xmlns:p184="http://schemas.microsoft.com/office/powerpoint/2018/4/main" val="ftr"/>
              </p:ext>
            </p:extLst>
          </p:nvPr>
        </p:nvSpPr>
        <p:spPr>
          <a:xfrm>
            <a:off x="3661537" y="4927600"/>
            <a:ext cx="1846263"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Confidential - External Al-Futtaim</a:t>
            </a: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9" r:id="rId3"/>
    <p:sldLayoutId id="2147483662" r:id="rId4"/>
    <p:sldLayoutId id="2147483663" r:id="rId5"/>
    <p:sldLayoutId id="2147483664" r:id="rId6"/>
    <p:sldLayoutId id="2147483665" r:id="rId7"/>
    <p:sldLayoutId id="214748366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p:nvSpPr>
          <p:cNvPr id="126" name="Google Shape;126;p12"/>
          <p:cNvSpPr txBox="1">
            <a:spLocks noGrp="1"/>
          </p:cNvSpPr>
          <p:nvPr>
            <p:ph type="ctrTitle"/>
          </p:nvPr>
        </p:nvSpPr>
        <p:spPr>
          <a:xfrm>
            <a:off x="0" y="2238243"/>
            <a:ext cx="3937021" cy="2174065"/>
          </a:xfrm>
          <a:prstGeom prst="rect">
            <a:avLst/>
          </a:prstGeom>
        </p:spPr>
        <p:txBody>
          <a:bodyPr spcFirstLastPara="1" wrap="square" lIns="0" tIns="0" rIns="0" bIns="0" anchor="b" anchorCtr="0">
            <a:noAutofit/>
          </a:bodyPr>
          <a:lstStyle/>
          <a:p>
            <a:pPr lvl="0" algn="ctr">
              <a:lnSpc>
                <a:spcPct val="150000"/>
              </a:lnSpc>
            </a:pPr>
            <a:br>
              <a:rPr lang="en" sz="2800" b="1">
                <a:solidFill>
                  <a:srgbClr val="00B0F0"/>
                </a:solidFill>
                <a:latin typeface="Century Gothic" panose="020B0502020202020204" pitchFamily="34" charset="0"/>
              </a:rPr>
            </a:br>
            <a:r>
              <a:rPr lang="en-US" sz="2800" b="1">
                <a:solidFill>
                  <a:srgbClr val="00B0F0"/>
                </a:solidFill>
                <a:latin typeface="Century Gothic" panose="020B0502020202020204" pitchFamily="34" charset="0"/>
              </a:rPr>
              <a:t>Career Growth &amp; IDP</a:t>
            </a:r>
            <a:endParaRPr sz="2800" b="1">
              <a:solidFill>
                <a:srgbClr val="00B0F0"/>
              </a:solidFill>
              <a:latin typeface="Century Gothic" panose="020B0502020202020204" pitchFamily="34" charset="0"/>
            </a:endParaRPr>
          </a:p>
        </p:txBody>
      </p:sp>
      <p:pic>
        <p:nvPicPr>
          <p:cNvPr id="6" name="Picture 5" descr="Logo&#10;&#10;Description automatically generated">
            <a:extLst>
              <a:ext uri="{FF2B5EF4-FFF2-40B4-BE49-F238E27FC236}">
                <a16:creationId xmlns:a16="http://schemas.microsoft.com/office/drawing/2014/main" id="{30F03E1D-8EA4-4BBF-8DB6-65AB7B974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258764"/>
            <a:ext cx="2138250" cy="6313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0" y="13279"/>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a:solidFill>
                  <a:srgbClr val="00B0F0"/>
                </a:solidFill>
                <a:latin typeface="Century Gothic" panose="020B0502020202020204" pitchFamily="34" charset="0"/>
              </a:rPr>
              <a:t>PROVEN RESULTS </a:t>
            </a:r>
          </a:p>
        </p:txBody>
      </p:sp>
      <p:pic>
        <p:nvPicPr>
          <p:cNvPr id="25" name="Picture 24" descr="iStock_000017679701Small.jpg">
            <a:extLst>
              <a:ext uri="{FF2B5EF4-FFF2-40B4-BE49-F238E27FC236}">
                <a16:creationId xmlns:a16="http://schemas.microsoft.com/office/drawing/2014/main" id="{56B2177A-6540-485A-96F1-50898C5A12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185"/>
          <a:stretch/>
        </p:blipFill>
        <p:spPr>
          <a:xfrm>
            <a:off x="5662218" y="1630384"/>
            <a:ext cx="3053776" cy="3219213"/>
          </a:xfrm>
          <a:prstGeom prst="rect">
            <a:avLst/>
          </a:prstGeom>
        </p:spPr>
      </p:pic>
      <p:sp>
        <p:nvSpPr>
          <p:cNvPr id="26" name="TextBox 25">
            <a:extLst>
              <a:ext uri="{FF2B5EF4-FFF2-40B4-BE49-F238E27FC236}">
                <a16:creationId xmlns:a16="http://schemas.microsoft.com/office/drawing/2014/main" id="{EEFCCE84-D80C-4B3A-A60C-68D99B69BF9B}"/>
              </a:ext>
            </a:extLst>
          </p:cNvPr>
          <p:cNvSpPr txBox="1"/>
          <p:nvPr/>
        </p:nvSpPr>
        <p:spPr>
          <a:xfrm>
            <a:off x="144203" y="858005"/>
            <a:ext cx="5597515" cy="4616648"/>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defRPr/>
            </a:pPr>
            <a:endParaRPr lang="en-US" dirty="0">
              <a:solidFill>
                <a:schemeClr val="tx2">
                  <a:lumMod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Demonstrating consistent and superior results is essential for consideration for new opportunities</a:t>
            </a:r>
          </a:p>
          <a:p>
            <a:pPr>
              <a:buClr>
                <a:srgbClr val="FFC000"/>
              </a:buClr>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Demonstrating consistent performance rating for at least 2 cycles </a:t>
            </a:r>
          </a:p>
          <a:p>
            <a:pPr>
              <a:buClr>
                <a:srgbClr val="FFC000"/>
              </a:buClr>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Understanding that Business growth drives personal growth </a:t>
            </a:r>
          </a:p>
          <a:p>
            <a:pPr marL="342900" indent="-342900">
              <a:buClr>
                <a:srgbClr val="FFC000"/>
              </a:buClr>
              <a:buFont typeface="Wingdings" panose="05000000000000000000" pitchFamily="2" charset="2"/>
              <a:buChar char="q"/>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Understanding that it’s unlikely that one success will make a career or that one failure will end it</a:t>
            </a:r>
          </a:p>
          <a:p>
            <a:pPr marL="342900" indent="-342900">
              <a:buClr>
                <a:srgbClr val="FFC000"/>
              </a:buClr>
              <a:buFont typeface="Wingdings" panose="05000000000000000000" pitchFamily="2" charset="2"/>
              <a:buChar char="q"/>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altLang="en-US" dirty="0">
                <a:solidFill>
                  <a:schemeClr val="tx1">
                    <a:lumMod val="75000"/>
                    <a:lumOff val="25000"/>
                  </a:schemeClr>
                </a:solidFill>
              </a:rPr>
              <a:t>Acknowledging that it's not only important to achieve results, but also how results are achieved </a:t>
            </a:r>
          </a:p>
          <a:p>
            <a:pPr marL="342900" indent="-342900">
              <a:buClr>
                <a:srgbClr val="FFC000"/>
              </a:buClr>
              <a:buFont typeface="Wingdings" panose="05000000000000000000" pitchFamily="2" charset="2"/>
              <a:buChar char="q"/>
              <a:defRPr/>
            </a:pPr>
            <a:endParaRPr lang="en-US" alt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r>
              <a:rPr lang="en-US" dirty="0">
                <a:solidFill>
                  <a:schemeClr val="tx1">
                    <a:lumMod val="75000"/>
                    <a:lumOff val="25000"/>
                  </a:schemeClr>
                </a:solidFill>
              </a:rPr>
              <a:t>Maintaining primary focus on achieving your current role’s objectives. </a:t>
            </a:r>
          </a:p>
          <a:p>
            <a:pPr marL="342900" indent="-342900">
              <a:buClr>
                <a:srgbClr val="FFC000"/>
              </a:buClr>
              <a:buFont typeface="Wingdings" panose="05000000000000000000" pitchFamily="2" charset="2"/>
              <a:buChar char="q"/>
              <a:defRPr/>
            </a:pPr>
            <a:endParaRPr lang="en-US" dirty="0">
              <a:solidFill>
                <a:schemeClr val="tx1">
                  <a:lumMod val="75000"/>
                  <a:lumOff val="25000"/>
                </a:schemeClr>
              </a:solidFill>
            </a:endParaRPr>
          </a:p>
          <a:p>
            <a:pPr marL="342900" indent="-342900">
              <a:buClr>
                <a:srgbClr val="FFC000"/>
              </a:buClr>
              <a:buFont typeface="Wingdings" panose="05000000000000000000" pitchFamily="2" charset="2"/>
              <a:buChar char="q"/>
              <a:defRPr/>
            </a:pPr>
            <a:endParaRPr lang="en-US" dirty="0">
              <a:solidFill>
                <a:schemeClr val="tx2">
                  <a:lumMod val="25000"/>
                </a:schemeClr>
              </a:solidFill>
            </a:endParaRPr>
          </a:p>
          <a:p>
            <a:pPr>
              <a:buClr>
                <a:srgbClr val="FFC000"/>
              </a:buClr>
              <a:defRPr/>
            </a:pPr>
            <a:endParaRPr lang="en-US" dirty="0">
              <a:solidFill>
                <a:schemeClr val="tx2">
                  <a:lumMod val="25000"/>
                </a:schemeClr>
              </a:solidFill>
            </a:endParaRPr>
          </a:p>
          <a:p>
            <a:pPr marL="342900" indent="-342900">
              <a:buClr>
                <a:srgbClr val="FFC000"/>
              </a:buClr>
              <a:buFont typeface="Wingdings" panose="05000000000000000000" pitchFamily="2" charset="2"/>
              <a:buChar char="q"/>
              <a:defRPr/>
            </a:pPr>
            <a:endParaRPr lang="en-US" altLang="en-US" dirty="0">
              <a:solidFill>
                <a:schemeClr val="tx2">
                  <a:lumMod val="25000"/>
                </a:schemeClr>
              </a:solidFill>
            </a:endParaRPr>
          </a:p>
        </p:txBody>
      </p:sp>
    </p:spTree>
    <p:extLst>
      <p:ext uri="{BB962C8B-B14F-4D97-AF65-F5344CB8AC3E}">
        <p14:creationId xmlns:p14="http://schemas.microsoft.com/office/powerpoint/2010/main" val="1457858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a:solidFill>
                  <a:srgbClr val="00B0F0"/>
                </a:solidFill>
                <a:latin typeface="Century Gothic" panose="020B0502020202020204" pitchFamily="34" charset="0"/>
              </a:rPr>
              <a:t>FUNCTIONAL EXCELLENCE</a:t>
            </a:r>
          </a:p>
        </p:txBody>
      </p:sp>
      <p:sp>
        <p:nvSpPr>
          <p:cNvPr id="26" name="Content Placeholder 8">
            <a:extLst>
              <a:ext uri="{FF2B5EF4-FFF2-40B4-BE49-F238E27FC236}">
                <a16:creationId xmlns:a16="http://schemas.microsoft.com/office/drawing/2014/main" id="{BB765C30-3136-41DA-B770-7E62586E324C}"/>
              </a:ext>
            </a:extLst>
          </p:cNvPr>
          <p:cNvSpPr txBox="1">
            <a:spLocks/>
          </p:cNvSpPr>
          <p:nvPr/>
        </p:nvSpPr>
        <p:spPr>
          <a:xfrm>
            <a:off x="588935" y="864306"/>
            <a:ext cx="6297361" cy="4291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lumMod val="75000"/>
                    <a:lumOff val="25000"/>
                  </a:schemeClr>
                </a:solidFill>
              </a:rPr>
              <a:t>Demonstrating </a:t>
            </a:r>
            <a:r>
              <a:rPr lang="en-US" b="1" dirty="0">
                <a:solidFill>
                  <a:schemeClr val="tx1">
                    <a:lumMod val="75000"/>
                    <a:lumOff val="25000"/>
                  </a:schemeClr>
                </a:solidFill>
              </a:rPr>
              <a:t>technical mastery</a:t>
            </a:r>
            <a:r>
              <a:rPr lang="en-US" dirty="0">
                <a:solidFill>
                  <a:schemeClr val="tx1">
                    <a:lumMod val="75000"/>
                    <a:lumOff val="25000"/>
                  </a:schemeClr>
                </a:solidFill>
              </a:rPr>
              <a:t> of </a:t>
            </a:r>
            <a:r>
              <a:rPr lang="en-US" b="1" dirty="0">
                <a:solidFill>
                  <a:schemeClr val="tx1">
                    <a:lumMod val="75000"/>
                    <a:lumOff val="25000"/>
                  </a:schemeClr>
                </a:solidFill>
              </a:rPr>
              <a:t>current role </a:t>
            </a:r>
            <a:r>
              <a:rPr lang="en-US" dirty="0">
                <a:solidFill>
                  <a:schemeClr val="tx1">
                    <a:lumMod val="75000"/>
                    <a:lumOff val="25000"/>
                  </a:schemeClr>
                </a:solidFill>
              </a:rPr>
              <a:t>and driving continuous </a:t>
            </a:r>
            <a:r>
              <a:rPr lang="en-US" b="1" dirty="0">
                <a:solidFill>
                  <a:schemeClr val="tx1">
                    <a:lumMod val="75000"/>
                    <a:lumOff val="25000"/>
                  </a:schemeClr>
                </a:solidFill>
              </a:rPr>
              <a:t>improvement</a:t>
            </a:r>
            <a:endParaRPr lang="en-US" dirty="0">
              <a:solidFill>
                <a:schemeClr val="tx1">
                  <a:lumMod val="75000"/>
                  <a:lumOff val="25000"/>
                </a:schemeClr>
              </a:solidFill>
              <a:latin typeface="Calibri" charset="0"/>
            </a:endParaRPr>
          </a:p>
        </p:txBody>
      </p:sp>
      <p:pic>
        <p:nvPicPr>
          <p:cNvPr id="27" name="Picture 4" descr="shutterstock_87396899.jpg">
            <a:extLst>
              <a:ext uri="{FF2B5EF4-FFF2-40B4-BE49-F238E27FC236}">
                <a16:creationId xmlns:a16="http://schemas.microsoft.com/office/drawing/2014/main" id="{5EACF878-96A7-4AD2-9BD6-D54271305B3B}"/>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31982" y="1552174"/>
            <a:ext cx="5839034" cy="356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4EA1B6D-85B1-4F4E-BD52-57C45CD0D3F1}"/>
              </a:ext>
            </a:extLst>
          </p:cNvPr>
          <p:cNvPicPr>
            <a:picLocks noChangeAspect="1"/>
          </p:cNvPicPr>
          <p:nvPr/>
        </p:nvPicPr>
        <p:blipFill>
          <a:blip r:embed="rId4"/>
          <a:stretch>
            <a:fillRect/>
          </a:stretch>
        </p:blipFill>
        <p:spPr>
          <a:xfrm>
            <a:off x="6886297" y="84137"/>
            <a:ext cx="1778410" cy="995295"/>
          </a:xfrm>
          <a:prstGeom prst="rect">
            <a:avLst/>
          </a:prstGeom>
        </p:spPr>
      </p:pic>
    </p:spTree>
    <p:extLst>
      <p:ext uri="{BB962C8B-B14F-4D97-AF65-F5344CB8AC3E}">
        <p14:creationId xmlns:p14="http://schemas.microsoft.com/office/powerpoint/2010/main" val="42164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a:xfrm>
            <a:off x="8467962" y="4688700"/>
            <a:ext cx="359100" cy="454800"/>
          </a:xfrm>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a:solidFill>
                  <a:srgbClr val="00B0F0"/>
                </a:solidFill>
                <a:latin typeface="Century Gothic" panose="020B0502020202020204" pitchFamily="34" charset="0"/>
              </a:rPr>
              <a:t>LEADERSHIP COMPETENCY/ BEHAVIOURS </a:t>
            </a:r>
          </a:p>
        </p:txBody>
      </p:sp>
      <p:pic>
        <p:nvPicPr>
          <p:cNvPr id="3" name="Picture 2">
            <a:extLst>
              <a:ext uri="{FF2B5EF4-FFF2-40B4-BE49-F238E27FC236}">
                <a16:creationId xmlns:a16="http://schemas.microsoft.com/office/drawing/2014/main" id="{80C3F7E3-4A27-4884-A92F-F335C350D5E3}"/>
              </a:ext>
            </a:extLst>
          </p:cNvPr>
          <p:cNvPicPr>
            <a:picLocks noChangeAspect="1"/>
          </p:cNvPicPr>
          <p:nvPr/>
        </p:nvPicPr>
        <p:blipFill>
          <a:blip r:embed="rId2"/>
          <a:stretch>
            <a:fillRect/>
          </a:stretch>
        </p:blipFill>
        <p:spPr>
          <a:xfrm>
            <a:off x="6571281" y="27759"/>
            <a:ext cx="2184717" cy="1653486"/>
          </a:xfrm>
          <a:prstGeom prst="rect">
            <a:avLst/>
          </a:prstGeom>
        </p:spPr>
      </p:pic>
      <p:pic>
        <p:nvPicPr>
          <p:cNvPr id="5" name="Picture 4" descr="Text&#10;&#10;Description automatically generated">
            <a:extLst>
              <a:ext uri="{FF2B5EF4-FFF2-40B4-BE49-F238E27FC236}">
                <a16:creationId xmlns:a16="http://schemas.microsoft.com/office/drawing/2014/main" id="{1B62FB3C-E19F-4F61-ACE9-CEA6211D00CE}"/>
              </a:ext>
            </a:extLst>
          </p:cNvPr>
          <p:cNvPicPr>
            <a:picLocks noChangeAspect="1"/>
          </p:cNvPicPr>
          <p:nvPr/>
        </p:nvPicPr>
        <p:blipFill>
          <a:blip r:embed="rId3"/>
          <a:stretch>
            <a:fillRect/>
          </a:stretch>
        </p:blipFill>
        <p:spPr>
          <a:xfrm>
            <a:off x="4348569" y="2571750"/>
            <a:ext cx="4409504" cy="2571750"/>
          </a:xfrm>
          <a:prstGeom prst="rect">
            <a:avLst/>
          </a:prstGeom>
        </p:spPr>
      </p:pic>
      <p:sp>
        <p:nvSpPr>
          <p:cNvPr id="9" name="Content Placeholder 8">
            <a:extLst>
              <a:ext uri="{FF2B5EF4-FFF2-40B4-BE49-F238E27FC236}">
                <a16:creationId xmlns:a16="http://schemas.microsoft.com/office/drawing/2014/main" id="{9D95462E-AA89-42E9-93CE-3D6CBE8BBE17}"/>
              </a:ext>
            </a:extLst>
          </p:cNvPr>
          <p:cNvSpPr txBox="1">
            <a:spLocks/>
          </p:cNvSpPr>
          <p:nvPr/>
        </p:nvSpPr>
        <p:spPr>
          <a:xfrm>
            <a:off x="226712" y="1247957"/>
            <a:ext cx="6592542" cy="4291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FC000"/>
              </a:buClr>
              <a:buFont typeface="Wingdings" panose="05000000000000000000" pitchFamily="2" charset="2"/>
              <a:buChar char="q"/>
            </a:pPr>
            <a:r>
              <a:rPr lang="en-US" dirty="0">
                <a:solidFill>
                  <a:schemeClr val="tx1">
                    <a:lumMod val="75000"/>
                    <a:lumOff val="25000"/>
                  </a:schemeClr>
                </a:solidFill>
                <a:latin typeface="+mj-lt"/>
              </a:rPr>
              <a:t>You need to understand the leadership competencies/Behaviors &amp; ask your self what are your areas of strength &amp; what are your areas of development?</a:t>
            </a:r>
          </a:p>
          <a:p>
            <a:pPr>
              <a:buClr>
                <a:srgbClr val="FFC000"/>
              </a:buClr>
            </a:pPr>
            <a:endParaRPr lang="en-US" dirty="0">
              <a:solidFill>
                <a:schemeClr val="tx1">
                  <a:lumMod val="75000"/>
                  <a:lumOff val="25000"/>
                </a:schemeClr>
              </a:solidFill>
              <a:latin typeface="+mj-lt"/>
            </a:endParaRPr>
          </a:p>
          <a:p>
            <a:pPr marL="285750" indent="-285750">
              <a:buClr>
                <a:srgbClr val="FFC000"/>
              </a:buClr>
              <a:buFont typeface="Wingdings" panose="05000000000000000000" pitchFamily="2" charset="2"/>
              <a:buChar char="q"/>
            </a:pPr>
            <a:r>
              <a:rPr lang="en-US" dirty="0">
                <a:solidFill>
                  <a:schemeClr val="tx1">
                    <a:lumMod val="75000"/>
                    <a:lumOff val="25000"/>
                  </a:schemeClr>
                </a:solidFill>
                <a:latin typeface="+mj-lt"/>
              </a:rPr>
              <a:t>You need to discuss this with your manager to be able to understand what you need to focus on</a:t>
            </a:r>
          </a:p>
          <a:p>
            <a:pPr marL="285750" indent="-285750">
              <a:buClr>
                <a:srgbClr val="FFC000"/>
              </a:buClr>
              <a:buFont typeface="Wingdings" panose="05000000000000000000" pitchFamily="2" charset="2"/>
              <a:buChar char="q"/>
            </a:pPr>
            <a:endParaRPr lang="en-US" dirty="0">
              <a:solidFill>
                <a:schemeClr val="tx1">
                  <a:lumMod val="75000"/>
                  <a:lumOff val="25000"/>
                </a:schemeClr>
              </a:solidFill>
              <a:latin typeface="+mj-lt"/>
            </a:endParaRPr>
          </a:p>
          <a:p>
            <a:pPr marL="285750" indent="-285750">
              <a:buClr>
                <a:srgbClr val="FFC000"/>
              </a:buClr>
              <a:buFont typeface="Wingdings" panose="05000000000000000000" pitchFamily="2" charset="2"/>
              <a:buChar char="q"/>
            </a:pPr>
            <a:r>
              <a:rPr lang="en-US" dirty="0">
                <a:solidFill>
                  <a:schemeClr val="tx1">
                    <a:lumMod val="75000"/>
                    <a:lumOff val="25000"/>
                  </a:schemeClr>
                </a:solidFill>
                <a:latin typeface="+mj-lt"/>
              </a:rPr>
              <a:t>You can leverage the 360 tool to provide you with a unique opportunity to gain insight on how your Leadership behaviors are being demonstrated and perceived</a:t>
            </a:r>
            <a:r>
              <a:rPr lang="en-US" sz="1400" dirty="0">
                <a:latin typeface="News Cycle" panose="020B0604020202020204" charset="2"/>
                <a:cs typeface="News Cycle" panose="020B0604020202020204" charset="2"/>
              </a:rPr>
              <a:t>. </a:t>
            </a:r>
          </a:p>
          <a:p>
            <a:pPr marL="285750" indent="-285750">
              <a:buClr>
                <a:srgbClr val="FFC000"/>
              </a:buClr>
              <a:buFont typeface="Wingdings" panose="05000000000000000000" pitchFamily="2" charset="2"/>
              <a:buChar char="q"/>
            </a:pPr>
            <a:endParaRPr lang="en-US" dirty="0">
              <a:solidFill>
                <a:schemeClr val="tx1">
                  <a:lumMod val="75000"/>
                  <a:lumOff val="25000"/>
                </a:schemeClr>
              </a:solidFill>
              <a:latin typeface="+mj-lt"/>
            </a:endParaRPr>
          </a:p>
        </p:txBody>
      </p:sp>
    </p:spTree>
    <p:extLst>
      <p:ext uri="{BB962C8B-B14F-4D97-AF65-F5344CB8AC3E}">
        <p14:creationId xmlns:p14="http://schemas.microsoft.com/office/powerpoint/2010/main" val="685013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a:solidFill>
                  <a:srgbClr val="00B0F0"/>
                </a:solidFill>
                <a:latin typeface="Century Gothic" panose="020B0502020202020204" pitchFamily="34" charset="0"/>
              </a:rPr>
              <a:t>BUSNIESS ACUMEN</a:t>
            </a:r>
          </a:p>
        </p:txBody>
      </p:sp>
      <p:sp>
        <p:nvSpPr>
          <p:cNvPr id="26" name="Content Placeholder 8">
            <a:extLst>
              <a:ext uri="{FF2B5EF4-FFF2-40B4-BE49-F238E27FC236}">
                <a16:creationId xmlns:a16="http://schemas.microsoft.com/office/drawing/2014/main" id="{BB765C30-3136-41DA-B770-7E62586E324C}"/>
              </a:ext>
            </a:extLst>
          </p:cNvPr>
          <p:cNvSpPr txBox="1">
            <a:spLocks/>
          </p:cNvSpPr>
          <p:nvPr/>
        </p:nvSpPr>
        <p:spPr>
          <a:xfrm>
            <a:off x="189545" y="803207"/>
            <a:ext cx="5181036" cy="4291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Having a </a:t>
            </a:r>
            <a:r>
              <a:rPr lang="en-US" b="1" dirty="0">
                <a:solidFill>
                  <a:schemeClr val="tx1">
                    <a:lumMod val="75000"/>
                    <a:lumOff val="25000"/>
                  </a:schemeClr>
                </a:solidFill>
                <a:latin typeface="+mj-lt"/>
                <a:cs typeface="Arial" charset="0"/>
              </a:rPr>
              <a:t>broader knowledge of the business</a:t>
            </a:r>
            <a:r>
              <a:rPr lang="en-US" dirty="0">
                <a:solidFill>
                  <a:schemeClr val="tx1">
                    <a:lumMod val="75000"/>
                    <a:lumOff val="25000"/>
                  </a:schemeClr>
                </a:solidFill>
                <a:latin typeface="+mj-lt"/>
                <a:cs typeface="Arial" charset="0"/>
              </a:rPr>
              <a:t> in order to see the </a:t>
            </a:r>
            <a:r>
              <a:rPr lang="en-US" b="1" dirty="0">
                <a:solidFill>
                  <a:schemeClr val="tx1">
                    <a:lumMod val="75000"/>
                    <a:lumOff val="25000"/>
                  </a:schemeClr>
                </a:solidFill>
                <a:latin typeface="+mj-lt"/>
                <a:cs typeface="Arial" charset="0"/>
              </a:rPr>
              <a:t>big picture</a:t>
            </a:r>
            <a:r>
              <a:rPr lang="en-US" dirty="0">
                <a:solidFill>
                  <a:schemeClr val="tx1">
                    <a:lumMod val="75000"/>
                    <a:lumOff val="25000"/>
                  </a:schemeClr>
                </a:solidFill>
                <a:latin typeface="+mj-lt"/>
                <a:cs typeface="Arial" charset="0"/>
              </a:rPr>
              <a:t>. </a:t>
            </a:r>
          </a:p>
          <a:p>
            <a:pPr>
              <a:buClr>
                <a:srgbClr val="FFC000"/>
              </a:buClr>
              <a:defRPr/>
            </a:pPr>
            <a:endParaRPr lang="en-US" dirty="0">
              <a:solidFill>
                <a:schemeClr val="tx1">
                  <a:lumMod val="75000"/>
                  <a:lumOff val="25000"/>
                </a:schemeClr>
              </a:solidFill>
              <a:latin typeface="+mj-lt"/>
              <a:cs typeface="Arial" charset="0"/>
            </a:endParaRPr>
          </a:p>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Understanding key business drivers and financial indicators for success.</a:t>
            </a:r>
          </a:p>
          <a:p>
            <a:pPr marL="457200" indent="-457200">
              <a:buClr>
                <a:srgbClr val="FFC000"/>
              </a:buClr>
              <a:buFont typeface="Wingdings" panose="05000000000000000000" pitchFamily="2" charset="2"/>
              <a:buChar char="q"/>
              <a:defRPr/>
            </a:pPr>
            <a:endParaRPr lang="en-US" dirty="0">
              <a:solidFill>
                <a:schemeClr val="tx1">
                  <a:lumMod val="75000"/>
                  <a:lumOff val="25000"/>
                </a:schemeClr>
              </a:solidFill>
              <a:latin typeface="+mj-lt"/>
              <a:cs typeface="Arial" charset="0"/>
            </a:endParaRPr>
          </a:p>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Knowing your own division, as well as others. </a:t>
            </a:r>
          </a:p>
          <a:p>
            <a:pPr marL="457200" indent="-457200">
              <a:buClr>
                <a:srgbClr val="FFC000"/>
              </a:buClr>
              <a:buFont typeface="Wingdings" panose="05000000000000000000" pitchFamily="2" charset="2"/>
              <a:buChar char="q"/>
              <a:defRPr/>
            </a:pPr>
            <a:endParaRPr lang="en-US" dirty="0">
              <a:solidFill>
                <a:schemeClr val="tx1">
                  <a:lumMod val="75000"/>
                  <a:lumOff val="25000"/>
                </a:schemeClr>
              </a:solidFill>
              <a:latin typeface="+mj-lt"/>
              <a:cs typeface="Arial" charset="0"/>
            </a:endParaRPr>
          </a:p>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Understand what is driving the business growth today &amp; what are the external factors that are impacting the business  both positively or negatively.</a:t>
            </a:r>
          </a:p>
          <a:p>
            <a:pPr marL="457200" indent="-457200">
              <a:buClr>
                <a:srgbClr val="FFC000"/>
              </a:buClr>
              <a:buFont typeface="Wingdings" panose="05000000000000000000" pitchFamily="2" charset="2"/>
              <a:buChar char="q"/>
              <a:defRPr/>
            </a:pPr>
            <a:endParaRPr lang="en-US" dirty="0">
              <a:solidFill>
                <a:schemeClr val="tx1">
                  <a:lumMod val="75000"/>
                  <a:lumOff val="25000"/>
                </a:schemeClr>
              </a:solidFill>
              <a:latin typeface="+mj-lt"/>
              <a:cs typeface="Arial" charset="0"/>
            </a:endParaRPr>
          </a:p>
          <a:p>
            <a:pPr marL="457200" indent="-457200">
              <a:buClr>
                <a:srgbClr val="FFC000"/>
              </a:buClr>
              <a:buFont typeface="Wingdings" panose="05000000000000000000" pitchFamily="2" charset="2"/>
              <a:buChar char="q"/>
              <a:defRPr/>
            </a:pPr>
            <a:r>
              <a:rPr lang="en-US" dirty="0">
                <a:solidFill>
                  <a:schemeClr val="tx1">
                    <a:lumMod val="75000"/>
                    <a:lumOff val="25000"/>
                  </a:schemeClr>
                </a:solidFill>
                <a:latin typeface="+mj-lt"/>
                <a:cs typeface="Arial" charset="0"/>
              </a:rPr>
              <a:t>Know what are the key strategic levers we are driving and how am I contributing to this</a:t>
            </a:r>
          </a:p>
          <a:p>
            <a:pPr marL="457200" indent="-457200">
              <a:buClr>
                <a:srgbClr val="FFC000"/>
              </a:buClr>
              <a:buFont typeface="Wingdings" panose="05000000000000000000" pitchFamily="2" charset="2"/>
              <a:buChar char="q"/>
              <a:defRPr/>
            </a:pPr>
            <a:endParaRPr lang="en-US" dirty="0">
              <a:solidFill>
                <a:schemeClr val="tx1">
                  <a:lumMod val="75000"/>
                  <a:lumOff val="25000"/>
                </a:schemeClr>
              </a:solidFill>
              <a:latin typeface="+mj-lt"/>
              <a:cs typeface="Arial" charset="0"/>
            </a:endParaRPr>
          </a:p>
          <a:p>
            <a:pPr marL="457200" indent="-457200">
              <a:buFont typeface="Calibri" charset="0"/>
              <a:buAutoNum type="arabicPeriod"/>
              <a:defRPr/>
            </a:pPr>
            <a:endParaRPr lang="en-US" dirty="0">
              <a:solidFill>
                <a:schemeClr val="tx2">
                  <a:lumMod val="25000"/>
                </a:schemeClr>
              </a:solidFill>
              <a:latin typeface="Calibri" charset="0"/>
            </a:endParaRPr>
          </a:p>
        </p:txBody>
      </p:sp>
      <p:pic>
        <p:nvPicPr>
          <p:cNvPr id="27" name="Picture 2" descr="shutterstock_63380155.jpg">
            <a:extLst>
              <a:ext uri="{FF2B5EF4-FFF2-40B4-BE49-F238E27FC236}">
                <a16:creationId xmlns:a16="http://schemas.microsoft.com/office/drawing/2014/main" id="{B469826A-034D-49D6-9B38-D03041EC5714}"/>
              </a:ext>
            </a:extLst>
          </p:cNvPr>
          <p:cNvPicPr>
            <a:picLocks noChangeAspect="1"/>
          </p:cNvPicPr>
          <p:nvPr/>
        </p:nvPicPr>
        <p:blipFill>
          <a:blip r:embed="rId3" cstate="print">
            <a:extLst>
              <a:ext uri="{28A0092B-C50C-407E-A947-70E740481C1C}">
                <a14:useLocalDpi xmlns:a14="http://schemas.microsoft.com/office/drawing/2010/main"/>
              </a:ext>
            </a:extLst>
          </a:blip>
          <a:srcRect l="-3"/>
          <a:stretch>
            <a:fillRect/>
          </a:stretch>
        </p:blipFill>
        <p:spPr bwMode="auto">
          <a:xfrm>
            <a:off x="5718022" y="1747404"/>
            <a:ext cx="2685329" cy="330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72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a:solidFill>
                  <a:srgbClr val="00B0F0"/>
                </a:solidFill>
                <a:latin typeface="Century Gothic" panose="020B0502020202020204" pitchFamily="34" charset="0"/>
              </a:rPr>
              <a:t>CRITICAL EXPERIENCE</a:t>
            </a:r>
          </a:p>
        </p:txBody>
      </p:sp>
      <p:sp>
        <p:nvSpPr>
          <p:cNvPr id="26" name="Content Placeholder 8">
            <a:extLst>
              <a:ext uri="{FF2B5EF4-FFF2-40B4-BE49-F238E27FC236}">
                <a16:creationId xmlns:a16="http://schemas.microsoft.com/office/drawing/2014/main" id="{BB765C30-3136-41DA-B770-7E62586E324C}"/>
              </a:ext>
            </a:extLst>
          </p:cNvPr>
          <p:cNvSpPr txBox="1">
            <a:spLocks/>
          </p:cNvSpPr>
          <p:nvPr/>
        </p:nvSpPr>
        <p:spPr>
          <a:xfrm>
            <a:off x="-381704" y="767166"/>
            <a:ext cx="8960928" cy="4292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3" algn="l">
              <a:buClr>
                <a:srgbClr val="FFC000"/>
              </a:buClr>
              <a:defRPr/>
            </a:pPr>
            <a:r>
              <a:rPr lang="en-US" dirty="0">
                <a:solidFill>
                  <a:schemeClr val="tx1">
                    <a:lumMod val="75000"/>
                    <a:lumOff val="25000"/>
                  </a:schemeClr>
                </a:solidFill>
              </a:rPr>
              <a:t>Many career journeys involve unexpected turns. That’s why your growth is not only about changing roles. It’s also about gaining a diverse set of critical experiences that fuel your career and make you more agile and able to take on new opportunities</a:t>
            </a:r>
            <a:r>
              <a:rPr lang="en-US" sz="1600" dirty="0">
                <a:solidFill>
                  <a:schemeClr val="tx1">
                    <a:lumMod val="75000"/>
                    <a:lumOff val="25000"/>
                  </a:schemeClr>
                </a:solidFill>
              </a:rPr>
              <a:t>. </a:t>
            </a:r>
          </a:p>
          <a:p>
            <a:pPr marL="457200" lvl="3" algn="l">
              <a:buClr>
                <a:srgbClr val="FFC000"/>
              </a:buClr>
              <a:defRPr/>
            </a:pPr>
            <a:endParaRPr lang="en-US" altLang="en-US" dirty="0">
              <a:solidFill>
                <a:schemeClr val="tx1">
                  <a:lumMod val="75000"/>
                  <a:lumOff val="25000"/>
                </a:schemeClr>
              </a:solidFill>
              <a:latin typeface="+mj-lt"/>
              <a:cs typeface="Arial" charset="0"/>
            </a:endParaRPr>
          </a:p>
          <a:p>
            <a:pPr marL="457200" lvl="3">
              <a:buClr>
                <a:srgbClr val="FFC000"/>
              </a:buClr>
              <a:defRPr/>
            </a:pPr>
            <a:r>
              <a:rPr lang="en-US" b="1" u="sng" dirty="0">
                <a:solidFill>
                  <a:schemeClr val="tx1">
                    <a:lumMod val="75000"/>
                    <a:lumOff val="25000"/>
                  </a:schemeClr>
                </a:solidFill>
                <a:latin typeface="+mj-lt"/>
                <a:cs typeface="Arial" charset="0"/>
              </a:rPr>
              <a:t>A CRITICAL EXPERIENCE IS: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A way to develop </a:t>
            </a:r>
            <a:r>
              <a:rPr lang="en-US" dirty="0">
                <a:solidFill>
                  <a:schemeClr val="tx1">
                    <a:lumMod val="75000"/>
                    <a:lumOff val="25000"/>
                  </a:schemeClr>
                </a:solidFill>
                <a:latin typeface="+mj-lt"/>
                <a:cs typeface="Arial" charset="0"/>
              </a:rPr>
              <a:t>and refine your capabilities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Aspirationa</a:t>
            </a:r>
            <a:r>
              <a:rPr lang="en-US" dirty="0">
                <a:solidFill>
                  <a:schemeClr val="tx1">
                    <a:lumMod val="75000"/>
                    <a:lumOff val="25000"/>
                  </a:schemeClr>
                </a:solidFill>
                <a:latin typeface="+mj-lt"/>
                <a:cs typeface="Arial" charset="0"/>
              </a:rPr>
              <a:t>l for future needs/strategy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An enabler </a:t>
            </a:r>
            <a:r>
              <a:rPr lang="en-US" dirty="0">
                <a:solidFill>
                  <a:schemeClr val="tx1">
                    <a:lumMod val="75000"/>
                    <a:lumOff val="25000"/>
                  </a:schemeClr>
                </a:solidFill>
                <a:latin typeface="+mj-lt"/>
                <a:cs typeface="Arial" charset="0"/>
              </a:rPr>
              <a:t>of career growth throughout the organization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Based on knowledge </a:t>
            </a:r>
            <a:r>
              <a:rPr lang="en-US" dirty="0">
                <a:solidFill>
                  <a:schemeClr val="tx1">
                    <a:lumMod val="75000"/>
                    <a:lumOff val="25000"/>
                  </a:schemeClr>
                </a:solidFill>
                <a:latin typeface="+mj-lt"/>
                <a:cs typeface="Arial" charset="0"/>
              </a:rPr>
              <a:t>of what’s required to move the business forward </a:t>
            </a:r>
          </a:p>
          <a:p>
            <a:pPr marL="457200" lvl="3">
              <a:buClr>
                <a:srgbClr val="FFC000"/>
              </a:buClr>
              <a:defRPr/>
            </a:pPr>
            <a:endParaRPr lang="en-US" b="1"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Immersive </a:t>
            </a:r>
            <a:r>
              <a:rPr lang="en-US" dirty="0">
                <a:solidFill>
                  <a:schemeClr val="tx1">
                    <a:lumMod val="75000"/>
                    <a:lumOff val="25000"/>
                  </a:schemeClr>
                </a:solidFill>
                <a:latin typeface="+mj-lt"/>
                <a:cs typeface="Arial" charset="0"/>
              </a:rPr>
              <a:t>- gained day to day (“on-the-job”) </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Able to be duplicated </a:t>
            </a:r>
            <a:r>
              <a:rPr lang="en-US" dirty="0">
                <a:solidFill>
                  <a:schemeClr val="tx1">
                    <a:lumMod val="75000"/>
                    <a:lumOff val="25000"/>
                  </a:schemeClr>
                </a:solidFill>
                <a:latin typeface="+mj-lt"/>
                <a:cs typeface="Arial" charset="0"/>
              </a:rPr>
              <a:t>- experiences multiple people can have (e.g., sectors, geography, category, etc.)</a:t>
            </a:r>
          </a:p>
          <a:p>
            <a:pPr marL="457200" lvl="3">
              <a:buClr>
                <a:srgbClr val="FFC000"/>
              </a:buClr>
              <a:defRPr/>
            </a:pPr>
            <a:endParaRPr lang="en-US" dirty="0">
              <a:solidFill>
                <a:schemeClr val="tx1">
                  <a:lumMod val="75000"/>
                  <a:lumOff val="25000"/>
                </a:schemeClr>
              </a:solidFill>
              <a:latin typeface="+mj-lt"/>
              <a:cs typeface="Arial" charset="0"/>
            </a:endParaRPr>
          </a:p>
          <a:p>
            <a:pPr marL="457200" lvl="3">
              <a:buClr>
                <a:srgbClr val="FFC000"/>
              </a:buClr>
              <a:defRPr/>
            </a:pPr>
            <a:r>
              <a:rPr lang="en-US" b="1" dirty="0">
                <a:solidFill>
                  <a:schemeClr val="tx1">
                    <a:lumMod val="75000"/>
                    <a:lumOff val="25000"/>
                  </a:schemeClr>
                </a:solidFill>
                <a:latin typeface="+mj-lt"/>
                <a:cs typeface="Arial" charset="0"/>
              </a:rPr>
              <a:t>Challenging &amp; tough </a:t>
            </a:r>
            <a:r>
              <a:rPr lang="en-US" dirty="0">
                <a:solidFill>
                  <a:schemeClr val="tx1">
                    <a:lumMod val="75000"/>
                    <a:lumOff val="25000"/>
                  </a:schemeClr>
                </a:solidFill>
                <a:latin typeface="+mj-lt"/>
                <a:cs typeface="Arial" charset="0"/>
              </a:rPr>
              <a:t>to be able to reach your goals (</a:t>
            </a:r>
            <a:r>
              <a:rPr lang="en-US" dirty="0" err="1">
                <a:solidFill>
                  <a:schemeClr val="tx1">
                    <a:lumMod val="75000"/>
                    <a:lumOff val="25000"/>
                  </a:schemeClr>
                </a:solidFill>
                <a:latin typeface="+mj-lt"/>
                <a:cs typeface="Arial" charset="0"/>
              </a:rPr>
              <a:t>e.g</a:t>
            </a:r>
            <a:r>
              <a:rPr lang="en-US" dirty="0">
                <a:solidFill>
                  <a:schemeClr val="tx1">
                    <a:lumMod val="75000"/>
                    <a:lumOff val="25000"/>
                  </a:schemeClr>
                </a:solidFill>
                <a:latin typeface="+mj-lt"/>
                <a:cs typeface="Arial" charset="0"/>
              </a:rPr>
              <a:t> Hardship assignment)</a:t>
            </a:r>
          </a:p>
          <a:p>
            <a:pPr marL="457200" lvl="3">
              <a:buClr>
                <a:srgbClr val="FFC000"/>
              </a:buClr>
              <a:defRPr/>
            </a:pPr>
            <a:endParaRPr lang="en-GB" altLang="en-US" dirty="0">
              <a:solidFill>
                <a:schemeClr val="tx1">
                  <a:lumMod val="75000"/>
                  <a:lumOff val="25000"/>
                </a:schemeClr>
              </a:solidFill>
              <a:latin typeface="+mj-lt"/>
              <a:cs typeface="Arial" charset="0"/>
            </a:endParaRPr>
          </a:p>
          <a:p>
            <a:pPr marL="457200" indent="-457200">
              <a:buFont typeface="Calibri" charset="0"/>
              <a:buAutoNum type="arabicPeriod"/>
              <a:defRPr/>
            </a:pPr>
            <a:endParaRPr lang="en-US" dirty="0">
              <a:solidFill>
                <a:schemeClr val="tx1">
                  <a:lumMod val="75000"/>
                  <a:lumOff val="25000"/>
                </a:schemeClr>
              </a:solidFill>
              <a:latin typeface="+mj-lt"/>
            </a:endParaRPr>
          </a:p>
        </p:txBody>
      </p:sp>
    </p:spTree>
    <p:extLst>
      <p:ext uri="{BB962C8B-B14F-4D97-AF65-F5344CB8AC3E}">
        <p14:creationId xmlns:p14="http://schemas.microsoft.com/office/powerpoint/2010/main" val="1448365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F9219-3F0D-47B6-9E54-7CC65C5206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5" name="TextBox 4">
            <a:extLst>
              <a:ext uri="{FF2B5EF4-FFF2-40B4-BE49-F238E27FC236}">
                <a16:creationId xmlns:a16="http://schemas.microsoft.com/office/drawing/2014/main" id="{4918F863-5EDA-4F55-A85E-1177DAABE745}"/>
              </a:ext>
            </a:extLst>
          </p:cNvPr>
          <p:cNvSpPr txBox="1"/>
          <p:nvPr/>
        </p:nvSpPr>
        <p:spPr>
          <a:xfrm>
            <a:off x="21676" y="26383"/>
            <a:ext cx="2844048" cy="523220"/>
          </a:xfrm>
          <a:prstGeom prst="rect">
            <a:avLst/>
          </a:prstGeom>
          <a:noFill/>
        </p:spPr>
        <p:txBody>
          <a:bodyPr wrap="none" rtlCol="0">
            <a:spAutoFit/>
          </a:bodyPr>
          <a:lstStyle/>
          <a:p>
            <a:pPr defTabSz="1160859" hangingPunct="0">
              <a:defRPr/>
            </a:pPr>
            <a:r>
              <a:rPr lang="en-US" sz="2800" b="1" cap="all">
                <a:solidFill>
                  <a:srgbClr val="00B0F0"/>
                </a:solidFill>
                <a:latin typeface="Century Gothic" panose="020B0502020202020204" pitchFamily="34" charset="0"/>
              </a:rPr>
              <a:t>WHAT IS AN IDP</a:t>
            </a:r>
            <a:endParaRPr lang="en-US" sz="2800" b="1" cap="all">
              <a:solidFill>
                <a:srgbClr val="00B0F0"/>
              </a:solidFill>
              <a:latin typeface="Century Gothic" panose="020B0502020202020204" pitchFamily="34" charset="0"/>
              <a:sym typeface="Arial Black"/>
            </a:endParaRPr>
          </a:p>
        </p:txBody>
      </p:sp>
      <p:sp>
        <p:nvSpPr>
          <p:cNvPr id="3" name="TextBox 2">
            <a:extLst>
              <a:ext uri="{FF2B5EF4-FFF2-40B4-BE49-F238E27FC236}">
                <a16:creationId xmlns:a16="http://schemas.microsoft.com/office/drawing/2014/main" id="{895553E6-798A-4F14-871E-A53BDFB8C8DD}"/>
              </a:ext>
            </a:extLst>
          </p:cNvPr>
          <p:cNvSpPr txBox="1"/>
          <p:nvPr/>
        </p:nvSpPr>
        <p:spPr>
          <a:xfrm>
            <a:off x="262759" y="1226301"/>
            <a:ext cx="8177047" cy="1641475"/>
          </a:xfrm>
          <a:prstGeom prst="rect">
            <a:avLst/>
          </a:prstGeom>
          <a:noFill/>
        </p:spPr>
        <p:txBody>
          <a:bodyPr wrap="square" rtlCol="0">
            <a:spAutoFit/>
          </a:bodyPr>
          <a:lstStyle/>
          <a:p>
            <a:pPr algn="ctr">
              <a:spcBef>
                <a:spcPts val="450"/>
              </a:spcBef>
              <a:spcAft>
                <a:spcPts val="450"/>
              </a:spcAft>
              <a:buClr>
                <a:srgbClr val="FFC000"/>
              </a:buClr>
              <a:buSzPct val="120000"/>
            </a:pPr>
            <a:r>
              <a:rPr lang="en-US" b="1">
                <a:solidFill>
                  <a:schemeClr val="tx1">
                    <a:lumMod val="75000"/>
                    <a:lumOff val="25000"/>
                  </a:schemeClr>
                </a:solidFill>
                <a:latin typeface="+mj-lt"/>
              </a:rPr>
              <a:t>Individual Development Plan (IDP) </a:t>
            </a:r>
            <a:r>
              <a:rPr lang="en-US">
                <a:solidFill>
                  <a:schemeClr val="tx1">
                    <a:lumMod val="75000"/>
                    <a:lumOff val="25000"/>
                  </a:schemeClr>
                </a:solidFill>
                <a:latin typeface="+mj-lt"/>
              </a:rPr>
              <a:t>is a tool to organize and target your development needs. </a:t>
            </a:r>
          </a:p>
          <a:p>
            <a:pPr algn="ctr">
              <a:spcBef>
                <a:spcPts val="450"/>
              </a:spcBef>
              <a:spcAft>
                <a:spcPts val="450"/>
              </a:spcAft>
              <a:buClr>
                <a:srgbClr val="FFC000"/>
              </a:buClr>
              <a:buSzPct val="120000"/>
            </a:pPr>
            <a:r>
              <a:rPr lang="en-US">
                <a:solidFill>
                  <a:schemeClr val="tx1">
                    <a:lumMod val="75000"/>
                    <a:lumOff val="25000"/>
                  </a:schemeClr>
                </a:solidFill>
                <a:latin typeface="+mj-lt"/>
              </a:rPr>
              <a:t>Its primary focus is to help you strengthen your current job performance and achieve short to long term career goals through a structured, well-rounded approach. </a:t>
            </a:r>
          </a:p>
          <a:p>
            <a:pPr algn="ctr">
              <a:spcBef>
                <a:spcPts val="450"/>
              </a:spcBef>
              <a:spcAft>
                <a:spcPts val="450"/>
              </a:spcAft>
              <a:buClr>
                <a:srgbClr val="FFC000"/>
              </a:buClr>
              <a:buSzPct val="120000"/>
            </a:pPr>
            <a:r>
              <a:rPr lang="en-US">
                <a:solidFill>
                  <a:schemeClr val="tx1">
                    <a:lumMod val="75000"/>
                    <a:lumOff val="25000"/>
                  </a:schemeClr>
                </a:solidFill>
                <a:latin typeface="+mj-lt"/>
              </a:rPr>
              <a:t>It can include a combination of interventions, such as experiential on the job learning, social learning through others and/or classroom/eLearning which is aligned with your line manager during your Career Conversation</a:t>
            </a:r>
          </a:p>
        </p:txBody>
      </p:sp>
      <p:pic>
        <p:nvPicPr>
          <p:cNvPr id="32" name="Picture 2" descr="C:\Users\Lucy\Downloads\iStock_000016143375Small.jpg">
            <a:extLst>
              <a:ext uri="{FF2B5EF4-FFF2-40B4-BE49-F238E27FC236}">
                <a16:creationId xmlns:a16="http://schemas.microsoft.com/office/drawing/2014/main" id="{33CB66C7-65C4-4DC5-B874-BDE4D8C9483B}"/>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H="1">
            <a:off x="2375488" y="2571750"/>
            <a:ext cx="3862645" cy="2571750"/>
          </a:xfrm>
          <a:prstGeom prst="rect">
            <a:avLst/>
          </a:prstGeom>
          <a:noFill/>
        </p:spPr>
      </p:pic>
    </p:spTree>
    <p:extLst>
      <p:ext uri="{BB962C8B-B14F-4D97-AF65-F5344CB8AC3E}">
        <p14:creationId xmlns:p14="http://schemas.microsoft.com/office/powerpoint/2010/main" val="644359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E7B90A-6E43-4F10-B928-D271A7D3A0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2" name="Title 1">
            <a:extLst>
              <a:ext uri="{FF2B5EF4-FFF2-40B4-BE49-F238E27FC236}">
                <a16:creationId xmlns:a16="http://schemas.microsoft.com/office/drawing/2014/main" id="{54B77E15-FED5-43F8-BA32-997D7B514A94}"/>
              </a:ext>
            </a:extLst>
          </p:cNvPr>
          <p:cNvSpPr>
            <a:spLocks noGrp="1"/>
          </p:cNvSpPr>
          <p:nvPr>
            <p:ph type="title" idx="4294967295"/>
          </p:nvPr>
        </p:nvSpPr>
        <p:spPr>
          <a:xfrm>
            <a:off x="139337" y="150813"/>
            <a:ext cx="6107113" cy="395287"/>
          </a:xfrm>
        </p:spPr>
        <p:txBody>
          <a:bodyPr/>
          <a:lstStyle/>
          <a:p>
            <a:pPr defTabSz="1160859" hangingPunct="0">
              <a:lnSpc>
                <a:spcPct val="100000"/>
              </a:lnSpc>
              <a:buClr>
                <a:srgbClr val="000000"/>
              </a:buClr>
              <a:buFont typeface="Arial"/>
              <a:defRPr/>
            </a:pPr>
            <a:r>
              <a:rPr lang="en-US" sz="2800" b="1" cap="all">
                <a:solidFill>
                  <a:srgbClr val="00B0F0"/>
                </a:solidFill>
                <a:latin typeface="Century Gothic" panose="020B0502020202020204" pitchFamily="34" charset="0"/>
                <a:cs typeface="Arial"/>
                <a:sym typeface="Arial"/>
              </a:rPr>
              <a:t>WHY DO YOU NEED AN IDP</a:t>
            </a:r>
          </a:p>
        </p:txBody>
      </p:sp>
      <p:sp>
        <p:nvSpPr>
          <p:cNvPr id="6" name="TextBox 5">
            <a:extLst>
              <a:ext uri="{FF2B5EF4-FFF2-40B4-BE49-F238E27FC236}">
                <a16:creationId xmlns:a16="http://schemas.microsoft.com/office/drawing/2014/main" id="{F3B99475-5BDA-4972-A8BF-9BCCF990742C}"/>
              </a:ext>
            </a:extLst>
          </p:cNvPr>
          <p:cNvSpPr txBox="1"/>
          <p:nvPr/>
        </p:nvSpPr>
        <p:spPr>
          <a:xfrm>
            <a:off x="-144460" y="1263768"/>
            <a:ext cx="8714719" cy="3262432"/>
          </a:xfrm>
          <a:prstGeom prst="rect">
            <a:avLst/>
          </a:prstGeom>
          <a:noFill/>
        </p:spPr>
        <p:txBody>
          <a:bodyPr wrap="square" rtlCol="0">
            <a:spAutoFit/>
          </a:bodyPr>
          <a:lstStyle/>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Lays out  the employee career ambition and objectives and the path to take towards achieving them. </a:t>
            </a:r>
          </a:p>
          <a:p>
            <a:pPr marL="411163" algn="just">
              <a:buClr>
                <a:srgbClr val="0070C0"/>
              </a:buClr>
              <a:defRPr/>
            </a:pP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Aligns employee career aspirations with business needs and strategy</a:t>
            </a:r>
          </a:p>
          <a:p>
            <a:pPr marL="696913" indent="-285750" algn="just">
              <a:buClr>
                <a:srgbClr val="0070C0"/>
              </a:buClr>
              <a:buFont typeface="Wingdings" panose="05000000000000000000" pitchFamily="2" charset="2"/>
              <a:buChar char="Ø"/>
              <a:defRPr/>
            </a:pP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Ensures that the employee is continuously provided with the opportunity to learn and stretch within a continuously changing business needs</a:t>
            </a:r>
          </a:p>
          <a:p>
            <a:pPr marL="696913" indent="-285750" algn="just">
              <a:buClr>
                <a:srgbClr val="0070C0"/>
              </a:buClr>
              <a:buFont typeface="Wingdings" panose="05000000000000000000" pitchFamily="2" charset="2"/>
              <a:buChar char="Ø"/>
              <a:defRPr/>
            </a:pP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Sets up clear expectations between the employee and the manager</a:t>
            </a:r>
          </a:p>
          <a:p>
            <a:pPr marL="696913" indent="-285750" algn="just">
              <a:buClr>
                <a:srgbClr val="0070C0"/>
              </a:buClr>
              <a:buFont typeface="Wingdings" panose="05000000000000000000" pitchFamily="2" charset="2"/>
              <a:buChar char="Ø"/>
              <a:defRPr/>
            </a:pP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r>
              <a:rPr lang="en-US" sz="1600" dirty="0">
                <a:solidFill>
                  <a:schemeClr val="tx1">
                    <a:lumMod val="75000"/>
                    <a:lumOff val="25000"/>
                  </a:schemeClr>
                </a:solidFill>
              </a:rPr>
              <a:t>Increases Employee </a:t>
            </a:r>
            <a:r>
              <a:rPr lang="en-US" altLang="en-US" sz="1600" dirty="0">
                <a:solidFill>
                  <a:schemeClr val="tx1">
                    <a:lumMod val="75000"/>
                    <a:lumOff val="25000"/>
                  </a:schemeClr>
                </a:solidFill>
              </a:rPr>
              <a:t>engagement and retention.</a:t>
            </a:r>
            <a:endParaRPr lang="en-US" sz="1600" dirty="0">
              <a:solidFill>
                <a:schemeClr val="tx1">
                  <a:lumMod val="75000"/>
                  <a:lumOff val="25000"/>
                </a:schemeClr>
              </a:solidFill>
            </a:endParaRPr>
          </a:p>
          <a:p>
            <a:pPr marL="696913" indent="-285750" algn="just">
              <a:buClr>
                <a:srgbClr val="0070C0"/>
              </a:buClr>
              <a:buFont typeface="Wingdings" panose="05000000000000000000" pitchFamily="2" charset="2"/>
              <a:buChar char="Ø"/>
              <a:defRPr/>
            </a:pPr>
            <a:endParaRPr lang="en-US" sz="1600" dirty="0">
              <a:solidFill>
                <a:schemeClr val="tx1">
                  <a:lumMod val="75000"/>
                  <a:lumOff val="25000"/>
                </a:schemeClr>
              </a:solidFill>
            </a:endParaRPr>
          </a:p>
          <a:p>
            <a:pPr marL="411163" algn="just">
              <a:defRPr/>
            </a:pPr>
            <a:endParaRPr lang="en-US" dirty="0"/>
          </a:p>
        </p:txBody>
      </p:sp>
    </p:spTree>
    <p:extLst>
      <p:ext uri="{BB962C8B-B14F-4D97-AF65-F5344CB8AC3E}">
        <p14:creationId xmlns:p14="http://schemas.microsoft.com/office/powerpoint/2010/main" val="2489114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8A70D-7CA5-46C3-B236-C4B4352F16AD}"/>
              </a:ext>
            </a:extLst>
          </p:cNvPr>
          <p:cNvSpPr>
            <a:spLocks noGrp="1"/>
          </p:cNvSpPr>
          <p:nvPr>
            <p:ph type="ctrTitle"/>
          </p:nvPr>
        </p:nvSpPr>
        <p:spPr>
          <a:xfrm>
            <a:off x="182946" y="1306072"/>
            <a:ext cx="4254583" cy="2240100"/>
          </a:xfrm>
        </p:spPr>
        <p:txBody>
          <a:bodyPr/>
          <a:lstStyle/>
          <a:p>
            <a:pPr algn="ctr"/>
            <a:r>
              <a:rPr lang="en-US" sz="4000"/>
              <a:t>The How </a:t>
            </a:r>
            <a:br>
              <a:rPr lang="en-US" sz="3600"/>
            </a:br>
            <a:br>
              <a:rPr lang="en-US" sz="3600"/>
            </a:br>
            <a:r>
              <a:rPr lang="en-US" sz="3600"/>
              <a:t> </a:t>
            </a:r>
          </a:p>
        </p:txBody>
      </p:sp>
      <p:sp>
        <p:nvSpPr>
          <p:cNvPr id="2" name="Slide Number Placeholder 1">
            <a:extLst>
              <a:ext uri="{FF2B5EF4-FFF2-40B4-BE49-F238E27FC236}">
                <a16:creationId xmlns:a16="http://schemas.microsoft.com/office/drawing/2014/main" id="{378DFDD7-7689-4FAF-B42D-5468F3BF664A}"/>
              </a:ext>
            </a:extLst>
          </p:cNvPr>
          <p:cNvSpPr>
            <a:spLocks noGrp="1"/>
          </p:cNvSpPr>
          <p:nvPr>
            <p:ph type="sldNum" idx="4294967295"/>
          </p:nvPr>
        </p:nvSpPr>
        <p:spPr>
          <a:xfrm>
            <a:off x="8783638" y="4687888"/>
            <a:ext cx="360362" cy="455612"/>
          </a:xfrm>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429791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8B68FF-8638-43E5-94DA-69E85DE72F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3" name="Rectangle 2">
            <a:extLst>
              <a:ext uri="{FF2B5EF4-FFF2-40B4-BE49-F238E27FC236}">
                <a16:creationId xmlns:a16="http://schemas.microsoft.com/office/drawing/2014/main" id="{2514D471-50B8-4B2E-9850-E38FA8C66FC3}"/>
              </a:ext>
            </a:extLst>
          </p:cNvPr>
          <p:cNvSpPr txBox="1">
            <a:spLocks noChangeArrowheads="1"/>
          </p:cNvSpPr>
          <p:nvPr/>
        </p:nvSpPr>
        <p:spPr>
          <a:xfrm>
            <a:off x="139484" y="-38943"/>
            <a:ext cx="7367752" cy="59766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pPr lvl="0"/>
            <a:r>
              <a:rPr lang="en-US" sz="2800" b="1">
                <a:solidFill>
                  <a:srgbClr val="00B0F0"/>
                </a:solidFill>
                <a:latin typeface="Century Gothic" panose="020B0502020202020204" pitchFamily="34" charset="0"/>
              </a:rPr>
              <a:t>WHAT I WANT VS WHAT I AM?</a:t>
            </a:r>
          </a:p>
        </p:txBody>
      </p:sp>
      <p:graphicFrame>
        <p:nvGraphicFramePr>
          <p:cNvPr id="4" name="Diagram 3">
            <a:extLst>
              <a:ext uri="{FF2B5EF4-FFF2-40B4-BE49-F238E27FC236}">
                <a16:creationId xmlns:a16="http://schemas.microsoft.com/office/drawing/2014/main" id="{7C56FEF2-7205-4545-9061-B5CFAF22E1F6}"/>
              </a:ext>
            </a:extLst>
          </p:cNvPr>
          <p:cNvGraphicFramePr/>
          <p:nvPr/>
        </p:nvGraphicFramePr>
        <p:xfrm>
          <a:off x="1524000" y="100220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8257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009317-E279-4CD7-BC45-A14CC72812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2" name="Title 1">
            <a:extLst>
              <a:ext uri="{FF2B5EF4-FFF2-40B4-BE49-F238E27FC236}">
                <a16:creationId xmlns:a16="http://schemas.microsoft.com/office/drawing/2014/main" id="{AA5DCE01-6CE6-4C69-8415-59E304B5A1C3}"/>
              </a:ext>
            </a:extLst>
          </p:cNvPr>
          <p:cNvSpPr>
            <a:spLocks noGrp="1"/>
          </p:cNvSpPr>
          <p:nvPr>
            <p:ph type="title" idx="4294967295"/>
          </p:nvPr>
        </p:nvSpPr>
        <p:spPr>
          <a:xfrm>
            <a:off x="174173" y="127098"/>
            <a:ext cx="8257446" cy="461665"/>
          </a:xfrm>
        </p:spPr>
        <p:txBody>
          <a:bodyPr/>
          <a:lstStyle/>
          <a:p>
            <a:r>
              <a:rPr lang="en-US" sz="2800" b="1">
                <a:solidFill>
                  <a:srgbClr val="00B0F0"/>
                </a:solidFill>
                <a:latin typeface="Century Gothic" panose="020B0502020202020204" pitchFamily="34" charset="0"/>
              </a:rPr>
              <a:t>BUILDING YOUR DEVELOPMENT PLAN</a:t>
            </a:r>
          </a:p>
        </p:txBody>
      </p:sp>
      <p:sp>
        <p:nvSpPr>
          <p:cNvPr id="6" name="TextBox 5">
            <a:extLst>
              <a:ext uri="{FF2B5EF4-FFF2-40B4-BE49-F238E27FC236}">
                <a16:creationId xmlns:a16="http://schemas.microsoft.com/office/drawing/2014/main" id="{1E6568C5-6ED3-4E85-9DA3-DC879ACDB865}"/>
              </a:ext>
            </a:extLst>
          </p:cNvPr>
          <p:cNvSpPr txBox="1"/>
          <p:nvPr/>
        </p:nvSpPr>
        <p:spPr>
          <a:xfrm>
            <a:off x="174173" y="702228"/>
            <a:ext cx="8447314" cy="461665"/>
          </a:xfrm>
          <a:prstGeom prst="rect">
            <a:avLst/>
          </a:prstGeom>
          <a:noFill/>
        </p:spPr>
        <p:txBody>
          <a:bodyPr wrap="square" rtlCol="0">
            <a:spAutoFit/>
          </a:bodyPr>
          <a:lstStyle/>
          <a:p>
            <a:pPr algn="ctr"/>
            <a:r>
              <a:rPr lang="en-US" altLang="en-US" sz="1200" i="1">
                <a:solidFill>
                  <a:schemeClr val="tx1">
                    <a:lumMod val="75000"/>
                    <a:lumOff val="25000"/>
                  </a:schemeClr>
                </a:solidFill>
              </a:rPr>
              <a:t>Building a development plan is a shared responsibility between the employee &amp; his/her line manager, where the employee is in the driver seat &amp; the manager enables, facilitates and supports the execution of the plan</a:t>
            </a:r>
          </a:p>
        </p:txBody>
      </p:sp>
      <p:sp>
        <p:nvSpPr>
          <p:cNvPr id="12" name="TextBox 11">
            <a:extLst>
              <a:ext uri="{FF2B5EF4-FFF2-40B4-BE49-F238E27FC236}">
                <a16:creationId xmlns:a16="http://schemas.microsoft.com/office/drawing/2014/main" id="{4A56BA22-D90A-476C-95DB-9F9825C3F0F4}"/>
              </a:ext>
            </a:extLst>
          </p:cNvPr>
          <p:cNvSpPr txBox="1"/>
          <p:nvPr/>
        </p:nvSpPr>
        <p:spPr>
          <a:xfrm>
            <a:off x="367990" y="1416205"/>
            <a:ext cx="8253497" cy="3970318"/>
          </a:xfrm>
          <a:prstGeom prst="rect">
            <a:avLst/>
          </a:prstGeom>
          <a:noFill/>
        </p:spPr>
        <p:txBody>
          <a:bodyPr wrap="square" rtlCol="0">
            <a:spAutoFit/>
          </a:bodyPr>
          <a:lstStyle/>
          <a:p>
            <a:pPr marL="55563" lvl="2" indent="234950">
              <a:buClr>
                <a:srgbClr val="0070C0"/>
              </a:buClr>
              <a:buFont typeface="Wingdings" panose="05000000000000000000" pitchFamily="2" charset="2"/>
              <a:buChar char="ü"/>
            </a:pPr>
            <a:r>
              <a:rPr lang="en-US" sz="1600">
                <a:solidFill>
                  <a:schemeClr val="tx1">
                    <a:lumMod val="75000"/>
                    <a:lumOff val="25000"/>
                  </a:schemeClr>
                </a:solidFill>
              </a:rPr>
              <a:t>Asses where the learning needs to happen (current or future role).</a:t>
            </a:r>
          </a:p>
          <a:p>
            <a:pPr marL="55563" lvl="2" indent="234950">
              <a:buClr>
                <a:srgbClr val="0070C0"/>
              </a:buClr>
              <a:buFont typeface="Wingdings" panose="05000000000000000000" pitchFamily="2" charset="2"/>
              <a:buChar char="ü"/>
            </a:pPr>
            <a:r>
              <a:rPr lang="en-US" sz="1600">
                <a:solidFill>
                  <a:schemeClr val="tx1">
                    <a:lumMod val="75000"/>
                    <a:lumOff val="25000"/>
                  </a:schemeClr>
                </a:solidFill>
              </a:rPr>
              <a:t>Understand the current Strengths and Areas for Development through: </a:t>
            </a:r>
          </a:p>
          <a:p>
            <a:pPr marL="285750" indent="-285750">
              <a:buClr>
                <a:srgbClr val="0070C0"/>
              </a:buClr>
              <a:buFont typeface="Wingdings" panose="05000000000000000000" pitchFamily="2" charset="2"/>
              <a:buChar char="q"/>
            </a:pPr>
            <a:endParaRPr lang="en-US">
              <a:solidFill>
                <a:schemeClr val="tx1">
                  <a:lumMod val="75000"/>
                  <a:lumOff val="25000"/>
                </a:schemeClr>
              </a:solidFill>
            </a:endParaRPr>
          </a:p>
          <a:p>
            <a:pPr marL="576263" lvl="3" indent="-285750">
              <a:buClr>
                <a:srgbClr val="0070C0"/>
              </a:buClr>
              <a:buFont typeface="Wingdings" panose="05000000000000000000" pitchFamily="2" charset="2"/>
              <a:buChar char="q"/>
            </a:pPr>
            <a:r>
              <a:rPr lang="en-US" sz="1600">
                <a:solidFill>
                  <a:schemeClr val="tx1">
                    <a:lumMod val="75000"/>
                    <a:lumOff val="25000"/>
                  </a:schemeClr>
                </a:solidFill>
              </a:rPr>
              <a:t>Feedback received from different stakeholders (manager, peers, customers etc.)</a:t>
            </a:r>
          </a:p>
          <a:p>
            <a:pPr marL="576263" lvl="3" indent="-285750">
              <a:buClr>
                <a:srgbClr val="0070C0"/>
              </a:buClr>
              <a:buFont typeface="Wingdings" panose="05000000000000000000" pitchFamily="2" charset="2"/>
              <a:buChar char="q"/>
            </a:pPr>
            <a:r>
              <a:rPr lang="en-US" sz="1600">
                <a:solidFill>
                  <a:schemeClr val="tx1">
                    <a:lumMod val="75000"/>
                    <a:lumOff val="25000"/>
                  </a:schemeClr>
                </a:solidFill>
              </a:rPr>
              <a:t>Technical (where present) &amp; Leadership Competencies</a:t>
            </a:r>
          </a:p>
          <a:p>
            <a:pPr marL="576263" lvl="3" indent="-285750">
              <a:buClr>
                <a:srgbClr val="0070C0"/>
              </a:buClr>
              <a:buFont typeface="Wingdings" panose="05000000000000000000" pitchFamily="2" charset="2"/>
              <a:buChar char="q"/>
            </a:pPr>
            <a:r>
              <a:rPr lang="en-US" sz="1600">
                <a:solidFill>
                  <a:schemeClr val="tx1">
                    <a:lumMod val="75000"/>
                    <a:lumOff val="25000"/>
                  </a:schemeClr>
                </a:solidFill>
              </a:rPr>
              <a:t>Performance Evaluation/ 360 feedback/ additional assessments including external</a:t>
            </a:r>
          </a:p>
          <a:p>
            <a:pPr marL="576263" lvl="3" indent="-285750">
              <a:buClr>
                <a:srgbClr val="0070C0"/>
              </a:buClr>
              <a:buFont typeface="Wingdings" panose="05000000000000000000" pitchFamily="2" charset="2"/>
              <a:buChar char="q"/>
            </a:pPr>
            <a:r>
              <a:rPr lang="en-US" sz="1600">
                <a:solidFill>
                  <a:schemeClr val="tx1">
                    <a:lumMod val="75000"/>
                    <a:lumOff val="25000"/>
                  </a:schemeClr>
                </a:solidFill>
              </a:rPr>
              <a:t>Job Description</a:t>
            </a:r>
          </a:p>
          <a:p>
            <a:pPr marL="55563" lvl="2" indent="234950">
              <a:buClr>
                <a:srgbClr val="0070C0"/>
              </a:buClr>
              <a:buFont typeface="Wingdings" panose="05000000000000000000" pitchFamily="2" charset="2"/>
              <a:buChar char="ü"/>
            </a:pPr>
            <a:r>
              <a:rPr lang="en-US" sz="1600">
                <a:solidFill>
                  <a:schemeClr val="tx1">
                    <a:lumMod val="75000"/>
                    <a:lumOff val="25000"/>
                  </a:schemeClr>
                </a:solidFill>
              </a:rPr>
              <a:t>Understand How you learn Best </a:t>
            </a:r>
          </a:p>
          <a:p>
            <a:pPr marL="569913" lvl="7" indent="-285750">
              <a:buClr>
                <a:srgbClr val="0070C0"/>
              </a:buClr>
              <a:buFont typeface="Wingdings" panose="05000000000000000000" pitchFamily="2" charset="2"/>
              <a:buChar char="q"/>
            </a:pPr>
            <a:r>
              <a:rPr lang="en-US" sz="1600">
                <a:solidFill>
                  <a:schemeClr val="tx1">
                    <a:lumMod val="75000"/>
                    <a:lumOff val="25000"/>
                  </a:schemeClr>
                </a:solidFill>
              </a:rPr>
              <a:t>By Doing</a:t>
            </a:r>
          </a:p>
          <a:p>
            <a:pPr marL="569913" lvl="7" indent="-285750">
              <a:buClr>
                <a:srgbClr val="0070C0"/>
              </a:buClr>
              <a:buFont typeface="Wingdings" panose="05000000000000000000" pitchFamily="2" charset="2"/>
              <a:buChar char="q"/>
            </a:pPr>
            <a:r>
              <a:rPr lang="en-US" sz="1600">
                <a:solidFill>
                  <a:schemeClr val="tx1">
                    <a:lumMod val="75000"/>
                    <a:lumOff val="25000"/>
                  </a:schemeClr>
                </a:solidFill>
              </a:rPr>
              <a:t>By Observing others</a:t>
            </a:r>
          </a:p>
          <a:p>
            <a:pPr marL="569913" lvl="7" indent="-285750">
              <a:buClr>
                <a:srgbClr val="0070C0"/>
              </a:buClr>
              <a:buFont typeface="Wingdings" panose="05000000000000000000" pitchFamily="2" charset="2"/>
              <a:buChar char="q"/>
            </a:pPr>
            <a:r>
              <a:rPr lang="en-US" sz="1600">
                <a:solidFill>
                  <a:schemeClr val="tx1">
                    <a:lumMod val="75000"/>
                    <a:lumOff val="25000"/>
                  </a:schemeClr>
                </a:solidFill>
              </a:rPr>
              <a:t>By Understanding the theory</a:t>
            </a:r>
          </a:p>
          <a:p>
            <a:pPr marL="55563" lvl="2" indent="234950">
              <a:buClr>
                <a:srgbClr val="0070C0"/>
              </a:buClr>
              <a:buFont typeface="Wingdings" panose="05000000000000000000" pitchFamily="2" charset="2"/>
              <a:buChar char="ü"/>
            </a:pPr>
            <a:r>
              <a:rPr lang="en-US" sz="1600">
                <a:solidFill>
                  <a:schemeClr val="tx1">
                    <a:lumMod val="75000"/>
                    <a:lumOff val="25000"/>
                  </a:schemeClr>
                </a:solidFill>
              </a:rPr>
              <a:t>Match learning needs to learning interventions.</a:t>
            </a:r>
          </a:p>
          <a:p>
            <a:pPr marL="55563" lvl="2" indent="234950">
              <a:buClr>
                <a:srgbClr val="0070C0"/>
              </a:buClr>
              <a:buFont typeface="Wingdings" panose="05000000000000000000" pitchFamily="2" charset="2"/>
              <a:buChar char="ü"/>
            </a:pPr>
            <a:endParaRPr lang="en-US" sz="1600" i="1">
              <a:solidFill>
                <a:schemeClr val="tx1">
                  <a:lumMod val="75000"/>
                  <a:lumOff val="25000"/>
                </a:schemeClr>
              </a:solidFill>
            </a:endParaRPr>
          </a:p>
          <a:p>
            <a:pPr marL="55563" lvl="2" algn="ctr">
              <a:buClr>
                <a:srgbClr val="0070C0"/>
              </a:buClr>
            </a:pPr>
            <a:r>
              <a:rPr lang="en-US" sz="1600" i="1">
                <a:solidFill>
                  <a:schemeClr val="tx1">
                    <a:lumMod val="75000"/>
                    <a:lumOff val="25000"/>
                  </a:schemeClr>
                </a:solidFill>
              </a:rPr>
              <a:t>Keep in mind that an IDP is not only about addressing development needs, it is also about strengthening and leveraging current strengths</a:t>
            </a:r>
          </a:p>
          <a:p>
            <a:pPr marL="285750" indent="-285750">
              <a:buFont typeface="Wingdings" panose="05000000000000000000" pitchFamily="2" charset="2"/>
              <a:buChar char="ü"/>
            </a:pPr>
            <a:endParaRPr lang="en-US"/>
          </a:p>
        </p:txBody>
      </p:sp>
    </p:spTree>
    <p:extLst>
      <p:ext uri="{BB962C8B-B14F-4D97-AF65-F5344CB8AC3E}">
        <p14:creationId xmlns:p14="http://schemas.microsoft.com/office/powerpoint/2010/main" val="1797153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8A70D-7CA5-46C3-B236-C4B4352F16AD}"/>
              </a:ext>
            </a:extLst>
          </p:cNvPr>
          <p:cNvSpPr>
            <a:spLocks noGrp="1"/>
          </p:cNvSpPr>
          <p:nvPr>
            <p:ph type="ctrTitle"/>
          </p:nvPr>
        </p:nvSpPr>
        <p:spPr>
          <a:xfrm>
            <a:off x="550500" y="1451700"/>
            <a:ext cx="3638700" cy="2240100"/>
          </a:xfrm>
        </p:spPr>
        <p:txBody>
          <a:bodyPr/>
          <a:lstStyle/>
          <a:p>
            <a:pPr algn="ctr"/>
            <a:r>
              <a:rPr lang="en-US" sz="3600"/>
              <a:t>New Career Reality</a:t>
            </a:r>
            <a:br>
              <a:rPr lang="en-US" sz="3600"/>
            </a:br>
            <a:br>
              <a:rPr lang="en-US" sz="3600"/>
            </a:br>
            <a:r>
              <a:rPr lang="en-US" sz="3600"/>
              <a:t> </a:t>
            </a:r>
          </a:p>
        </p:txBody>
      </p:sp>
      <p:sp>
        <p:nvSpPr>
          <p:cNvPr id="2" name="Slide Number Placeholder 1">
            <a:extLst>
              <a:ext uri="{FF2B5EF4-FFF2-40B4-BE49-F238E27FC236}">
                <a16:creationId xmlns:a16="http://schemas.microsoft.com/office/drawing/2014/main" id="{378DFDD7-7689-4FAF-B42D-5468F3BF664A}"/>
              </a:ext>
            </a:extLst>
          </p:cNvPr>
          <p:cNvSpPr>
            <a:spLocks noGrp="1"/>
          </p:cNvSpPr>
          <p:nvPr>
            <p:ph type="sldNum" idx="4294967295"/>
          </p:nvPr>
        </p:nvSpPr>
        <p:spPr>
          <a:xfrm>
            <a:off x="8783638" y="4687888"/>
            <a:ext cx="360362" cy="455612"/>
          </a:xfrm>
        </p:spPr>
        <p:txBody>
          <a:bodyPr/>
          <a:lstStyle/>
          <a:p>
            <a:pPr marL="0" lvl="0" indent="0" algn="ct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22262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A2653-28FD-4937-BF4F-38771FA339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49" name="Rectangle 48">
            <a:extLst>
              <a:ext uri="{FF2B5EF4-FFF2-40B4-BE49-F238E27FC236}">
                <a16:creationId xmlns:a16="http://schemas.microsoft.com/office/drawing/2014/main" id="{7C4CF013-43DC-44CF-956E-EB2D685FEF4E}"/>
              </a:ext>
            </a:extLst>
          </p:cNvPr>
          <p:cNvSpPr/>
          <p:nvPr/>
        </p:nvSpPr>
        <p:spPr>
          <a:xfrm>
            <a:off x="101323" y="163169"/>
            <a:ext cx="3304110" cy="480131"/>
          </a:xfrm>
          <a:prstGeom prst="rect">
            <a:avLst/>
          </a:prstGeom>
        </p:spPr>
        <p:txBody>
          <a:bodyPr wrap="none">
            <a:spAutoFit/>
          </a:bodyPr>
          <a:lstStyle/>
          <a:p>
            <a:pPr>
              <a:lnSpc>
                <a:spcPct val="90000"/>
              </a:lnSpc>
              <a:buClr>
                <a:schemeClr val="accent1"/>
              </a:buClr>
              <a:buSzPts val="3200"/>
            </a:pPr>
            <a:r>
              <a:rPr lang="en-US" sz="2800" b="1">
                <a:solidFill>
                  <a:srgbClr val="00B0F0"/>
                </a:solidFill>
                <a:latin typeface="Century Gothic" panose="020B0502020202020204" pitchFamily="34" charset="0"/>
                <a:sym typeface="Oswald"/>
              </a:rPr>
              <a:t>JOB SPECFIC SKILL</a:t>
            </a:r>
          </a:p>
        </p:txBody>
      </p:sp>
      <p:graphicFrame>
        <p:nvGraphicFramePr>
          <p:cNvPr id="3" name="Table 3">
            <a:extLst>
              <a:ext uri="{FF2B5EF4-FFF2-40B4-BE49-F238E27FC236}">
                <a16:creationId xmlns:a16="http://schemas.microsoft.com/office/drawing/2014/main" id="{4D6C62A4-3942-4499-BD92-010F35EA9F6E}"/>
              </a:ext>
            </a:extLst>
          </p:cNvPr>
          <p:cNvGraphicFramePr>
            <a:graphicFrameLocks noGrp="1"/>
          </p:cNvGraphicFramePr>
          <p:nvPr/>
        </p:nvGraphicFramePr>
        <p:xfrm>
          <a:off x="353120" y="916970"/>
          <a:ext cx="7631154" cy="3771679"/>
        </p:xfrm>
        <a:graphic>
          <a:graphicData uri="http://schemas.openxmlformats.org/drawingml/2006/table">
            <a:tbl>
              <a:tblPr firstRow="1" bandRow="1">
                <a:tableStyleId>{6B5681E7-3F6B-493A-A081-50176DB923CF}</a:tableStyleId>
              </a:tblPr>
              <a:tblGrid>
                <a:gridCol w="2543718">
                  <a:extLst>
                    <a:ext uri="{9D8B030D-6E8A-4147-A177-3AD203B41FA5}">
                      <a16:colId xmlns:a16="http://schemas.microsoft.com/office/drawing/2014/main" val="3519091679"/>
                    </a:ext>
                  </a:extLst>
                </a:gridCol>
                <a:gridCol w="2543718">
                  <a:extLst>
                    <a:ext uri="{9D8B030D-6E8A-4147-A177-3AD203B41FA5}">
                      <a16:colId xmlns:a16="http://schemas.microsoft.com/office/drawing/2014/main" val="308526772"/>
                    </a:ext>
                  </a:extLst>
                </a:gridCol>
                <a:gridCol w="2543718">
                  <a:extLst>
                    <a:ext uri="{9D8B030D-6E8A-4147-A177-3AD203B41FA5}">
                      <a16:colId xmlns:a16="http://schemas.microsoft.com/office/drawing/2014/main" val="730339662"/>
                    </a:ext>
                  </a:extLst>
                </a:gridCol>
              </a:tblGrid>
              <a:tr h="603548">
                <a:tc>
                  <a:txBody>
                    <a:bodyPr/>
                    <a:lstStyle/>
                    <a:p>
                      <a:r>
                        <a:rPr lang="en-US" b="1">
                          <a:solidFill>
                            <a:schemeClr val="bg1"/>
                          </a:solidFill>
                        </a:rPr>
                        <a:t>Sales </a:t>
                      </a:r>
                    </a:p>
                  </a:txBody>
                  <a:tcPr>
                    <a:solidFill>
                      <a:srgbClr val="0070C0"/>
                    </a:solidFill>
                  </a:tcPr>
                </a:tc>
                <a:tc>
                  <a:txBody>
                    <a:bodyPr/>
                    <a:lstStyle/>
                    <a:p>
                      <a:r>
                        <a:rPr lang="en-US" b="1">
                          <a:solidFill>
                            <a:schemeClr val="bg1"/>
                          </a:solidFill>
                        </a:rPr>
                        <a:t>Marketing </a:t>
                      </a:r>
                    </a:p>
                  </a:txBody>
                  <a:tcPr>
                    <a:solidFill>
                      <a:srgbClr val="0070C0"/>
                    </a:solidFill>
                  </a:tcPr>
                </a:tc>
                <a:tc>
                  <a:txBody>
                    <a:bodyPr/>
                    <a:lstStyle/>
                    <a:p>
                      <a:r>
                        <a:rPr lang="en-US" b="1">
                          <a:solidFill>
                            <a:schemeClr val="bg1"/>
                          </a:solidFill>
                        </a:rPr>
                        <a:t>Finance </a:t>
                      </a:r>
                    </a:p>
                  </a:txBody>
                  <a:tcPr>
                    <a:solidFill>
                      <a:srgbClr val="0070C0"/>
                    </a:solidFill>
                  </a:tcPr>
                </a:tc>
                <a:extLst>
                  <a:ext uri="{0D108BD9-81ED-4DB2-BD59-A6C34878D82A}">
                    <a16:rowId xmlns:a16="http://schemas.microsoft.com/office/drawing/2014/main" val="2226441551"/>
                  </a:ext>
                </a:extLst>
              </a:tr>
              <a:tr h="1390849">
                <a:tc>
                  <a:txBody>
                    <a:bodyPr/>
                    <a:lstStyle/>
                    <a:p>
                      <a:r>
                        <a:rPr lang="en-US">
                          <a:solidFill>
                            <a:schemeClr val="tx1">
                              <a:lumMod val="75000"/>
                              <a:lumOff val="25000"/>
                            </a:schemeClr>
                          </a:solidFill>
                        </a:rPr>
                        <a:t>CRM </a:t>
                      </a:r>
                    </a:p>
                    <a:p>
                      <a:r>
                        <a:rPr lang="en-US">
                          <a:solidFill>
                            <a:schemeClr val="tx1">
                              <a:lumMod val="75000"/>
                              <a:lumOff val="25000"/>
                            </a:schemeClr>
                          </a:solidFill>
                        </a:rPr>
                        <a:t>Sales Force</a:t>
                      </a:r>
                    </a:p>
                    <a:p>
                      <a:r>
                        <a:rPr lang="en-US">
                          <a:solidFill>
                            <a:schemeClr val="tx1">
                              <a:lumMod val="75000"/>
                              <a:lumOff val="25000"/>
                            </a:schemeClr>
                          </a:solidFill>
                        </a:rPr>
                        <a:t>Inventory management </a:t>
                      </a:r>
                    </a:p>
                    <a:p>
                      <a:endParaRPr lang="en-US">
                        <a:solidFill>
                          <a:schemeClr val="tx1">
                            <a:lumMod val="75000"/>
                            <a:lumOff val="25000"/>
                          </a:schemeClr>
                        </a:solidFill>
                      </a:endParaRPr>
                    </a:p>
                    <a:p>
                      <a:endParaRPr lang="en-US">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tx1">
                              <a:lumMod val="75000"/>
                              <a:lumOff val="25000"/>
                            </a:schemeClr>
                          </a:solidFill>
                          <a:effectLst/>
                          <a:latin typeface="Arial"/>
                          <a:ea typeface="Arial"/>
                          <a:cs typeface="Arial"/>
                          <a:sym typeface="Arial"/>
                        </a:rPr>
                        <a:t>Copywriting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tx1">
                              <a:lumMod val="75000"/>
                              <a:lumOff val="25000"/>
                            </a:schemeClr>
                          </a:solidFill>
                          <a:effectLst/>
                          <a:latin typeface="Arial"/>
                          <a:ea typeface="Arial"/>
                          <a:cs typeface="Arial"/>
                          <a:sym typeface="Arial"/>
                        </a:rPr>
                        <a:t>Digital Media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tx1">
                              <a:lumMod val="75000"/>
                              <a:lumOff val="25000"/>
                            </a:schemeClr>
                          </a:solidFill>
                          <a:effectLst/>
                          <a:latin typeface="Arial"/>
                          <a:ea typeface="Arial"/>
                          <a:cs typeface="Arial"/>
                          <a:sym typeface="Arial"/>
                        </a:rPr>
                        <a:t>Content Creation </a:t>
                      </a:r>
                    </a:p>
                    <a:p>
                      <a:endParaRPr lang="en-US">
                        <a:solidFill>
                          <a:schemeClr val="tx1">
                            <a:lumMod val="75000"/>
                            <a:lumOff val="25000"/>
                          </a:schemeClr>
                        </a:solidFill>
                      </a:endParaRPr>
                    </a:p>
                  </a:txBody>
                  <a:tcPr/>
                </a:tc>
                <a:tc>
                  <a:txBody>
                    <a:bodyPr/>
                    <a:lstStyle/>
                    <a:p>
                      <a:r>
                        <a:rPr lang="en-US">
                          <a:solidFill>
                            <a:schemeClr val="tx1">
                              <a:lumMod val="75000"/>
                              <a:lumOff val="25000"/>
                            </a:schemeClr>
                          </a:solidFill>
                        </a:rPr>
                        <a:t>CPA</a:t>
                      </a:r>
                    </a:p>
                    <a:p>
                      <a:r>
                        <a:rPr lang="en-US">
                          <a:solidFill>
                            <a:schemeClr val="tx1">
                              <a:lumMod val="75000"/>
                              <a:lumOff val="25000"/>
                            </a:schemeClr>
                          </a:solidFill>
                        </a:rPr>
                        <a:t>CMA</a:t>
                      </a:r>
                    </a:p>
                    <a:p>
                      <a:r>
                        <a:rPr lang="en-US" sz="1400" b="0" i="0" u="none" strike="noStrike" cap="none">
                          <a:solidFill>
                            <a:srgbClr val="000000"/>
                          </a:solidFill>
                          <a:effectLst/>
                          <a:latin typeface="Arial"/>
                          <a:ea typeface="Arial"/>
                          <a:cs typeface="Arial"/>
                          <a:sym typeface="Arial"/>
                        </a:rPr>
                        <a:t>IBM Cognos Controller</a:t>
                      </a:r>
                      <a:endParaRPr lang="en-US">
                        <a:solidFill>
                          <a:schemeClr val="tx1">
                            <a:lumMod val="75000"/>
                            <a:lumOff val="25000"/>
                          </a:schemeClr>
                        </a:solidFill>
                      </a:endParaRPr>
                    </a:p>
                  </a:txBody>
                  <a:tcPr/>
                </a:tc>
                <a:extLst>
                  <a:ext uri="{0D108BD9-81ED-4DB2-BD59-A6C34878D82A}">
                    <a16:rowId xmlns:a16="http://schemas.microsoft.com/office/drawing/2014/main" val="3156071721"/>
                  </a:ext>
                </a:extLst>
              </a:tr>
              <a:tr h="448661">
                <a:tc>
                  <a:txBody>
                    <a:bodyPr/>
                    <a:lstStyle/>
                    <a:p>
                      <a:r>
                        <a:rPr lang="en-US" b="1">
                          <a:solidFill>
                            <a:schemeClr val="bg1"/>
                          </a:solidFill>
                        </a:rPr>
                        <a:t>HR</a:t>
                      </a:r>
                    </a:p>
                  </a:txBody>
                  <a:tcPr>
                    <a:solidFill>
                      <a:srgbClr val="0070C0"/>
                    </a:solidFill>
                  </a:tcPr>
                </a:tc>
                <a:tc>
                  <a:txBody>
                    <a:bodyPr/>
                    <a:lstStyle/>
                    <a:p>
                      <a:r>
                        <a:rPr lang="en-US" b="1">
                          <a:solidFill>
                            <a:schemeClr val="bg1"/>
                          </a:solidFill>
                        </a:rPr>
                        <a:t>IT</a:t>
                      </a:r>
                    </a:p>
                  </a:txBody>
                  <a:tcPr>
                    <a:solidFill>
                      <a:srgbClr val="0070C0"/>
                    </a:solidFill>
                  </a:tcPr>
                </a:tc>
                <a:tc>
                  <a:txBody>
                    <a:bodyPr/>
                    <a:lstStyle/>
                    <a:p>
                      <a:r>
                        <a:rPr lang="en-US" b="1">
                          <a:solidFill>
                            <a:schemeClr val="bg1"/>
                          </a:solidFill>
                        </a:rPr>
                        <a:t>Legal </a:t>
                      </a:r>
                    </a:p>
                  </a:txBody>
                  <a:tcPr>
                    <a:solidFill>
                      <a:srgbClr val="0070C0"/>
                    </a:solidFill>
                  </a:tcPr>
                </a:tc>
                <a:extLst>
                  <a:ext uri="{0D108BD9-81ED-4DB2-BD59-A6C34878D82A}">
                    <a16:rowId xmlns:a16="http://schemas.microsoft.com/office/drawing/2014/main" val="2823931452"/>
                  </a:ext>
                </a:extLst>
              </a:tr>
              <a:tr h="1328621">
                <a:tc>
                  <a:txBody>
                    <a:bodyPr/>
                    <a:lstStyle/>
                    <a:p>
                      <a:r>
                        <a:rPr lang="en-US">
                          <a:solidFill>
                            <a:schemeClr val="tx1">
                              <a:lumMod val="75000"/>
                              <a:lumOff val="25000"/>
                            </a:schemeClr>
                          </a:solidFill>
                        </a:rPr>
                        <a:t>Job Evaluation </a:t>
                      </a:r>
                    </a:p>
                    <a:p>
                      <a:r>
                        <a:rPr lang="en-US">
                          <a:solidFill>
                            <a:schemeClr val="tx1">
                              <a:lumMod val="75000"/>
                              <a:lumOff val="25000"/>
                            </a:schemeClr>
                          </a:solidFill>
                        </a:rPr>
                        <a:t>CBI</a:t>
                      </a:r>
                    </a:p>
                    <a:p>
                      <a:r>
                        <a:rPr lang="en-US">
                          <a:solidFill>
                            <a:schemeClr val="tx1">
                              <a:lumMod val="75000"/>
                              <a:lumOff val="25000"/>
                            </a:schemeClr>
                          </a:solidFill>
                        </a:rPr>
                        <a:t>Labor law</a:t>
                      </a:r>
                    </a:p>
                    <a:p>
                      <a:endParaRPr lang="en-US">
                        <a:solidFill>
                          <a:schemeClr val="tx1">
                            <a:lumMod val="75000"/>
                            <a:lumOff val="25000"/>
                          </a:schemeClr>
                        </a:solidFill>
                      </a:endParaRPr>
                    </a:p>
                  </a:txBody>
                  <a:tcPr/>
                </a:tc>
                <a:tc>
                  <a:txBody>
                    <a:bodyPr/>
                    <a:lstStyle/>
                    <a:p>
                      <a:r>
                        <a:rPr lang="en-US">
                          <a:solidFill>
                            <a:schemeClr val="tx1">
                              <a:lumMod val="75000"/>
                              <a:lumOff val="25000"/>
                            </a:schemeClr>
                          </a:solidFill>
                        </a:rPr>
                        <a:t>ERP Systems </a:t>
                      </a:r>
                    </a:p>
                    <a:p>
                      <a:r>
                        <a:rPr lang="en-US">
                          <a:solidFill>
                            <a:schemeClr val="tx1">
                              <a:lumMod val="75000"/>
                              <a:lumOff val="25000"/>
                            </a:schemeClr>
                          </a:solidFill>
                        </a:rPr>
                        <a:t>Java Script</a:t>
                      </a:r>
                    </a:p>
                    <a:p>
                      <a:r>
                        <a:rPr lang="en-US">
                          <a:solidFill>
                            <a:schemeClr val="tx1">
                              <a:lumMod val="75000"/>
                              <a:lumOff val="25000"/>
                            </a:schemeClr>
                          </a:solidFill>
                        </a:rPr>
                        <a:t>CSS</a:t>
                      </a:r>
                    </a:p>
                  </a:txBody>
                  <a:tcPr/>
                </a:tc>
                <a:tc>
                  <a:txBody>
                    <a:bodyPr/>
                    <a:lstStyle/>
                    <a:p>
                      <a:r>
                        <a:rPr lang="en-US" sz="1400" b="0" i="0" u="none" strike="noStrike" cap="none">
                          <a:solidFill>
                            <a:srgbClr val="000000"/>
                          </a:solidFill>
                          <a:effectLst/>
                          <a:latin typeface="Arial"/>
                          <a:ea typeface="Arial"/>
                          <a:cs typeface="Arial"/>
                          <a:sym typeface="Arial"/>
                        </a:rPr>
                        <a:t>Employment Law</a:t>
                      </a:r>
                    </a:p>
                    <a:p>
                      <a:r>
                        <a:rPr lang="en-US" sz="1400" b="0" i="0" u="none" strike="noStrike" cap="none">
                          <a:solidFill>
                            <a:srgbClr val="000000"/>
                          </a:solidFill>
                          <a:effectLst/>
                          <a:latin typeface="Arial"/>
                          <a:ea typeface="Arial"/>
                          <a:cs typeface="Arial"/>
                          <a:sym typeface="Arial"/>
                        </a:rPr>
                        <a:t>Legal Writing</a:t>
                      </a:r>
                    </a:p>
                    <a:p>
                      <a:r>
                        <a:rPr lang="en-US" sz="1400" b="0" i="0" u="none" strike="noStrike" cap="none">
                          <a:solidFill>
                            <a:srgbClr val="000000"/>
                          </a:solidFill>
                          <a:effectLst/>
                          <a:latin typeface="Arial"/>
                          <a:cs typeface="Arial"/>
                          <a:sym typeface="Arial"/>
                        </a:rPr>
                        <a:t>Appeals</a:t>
                      </a:r>
                      <a:endParaRPr lang="en-US">
                        <a:solidFill>
                          <a:schemeClr val="tx1">
                            <a:lumMod val="75000"/>
                            <a:lumOff val="25000"/>
                          </a:schemeClr>
                        </a:solidFill>
                      </a:endParaRPr>
                    </a:p>
                  </a:txBody>
                  <a:tcPr/>
                </a:tc>
                <a:extLst>
                  <a:ext uri="{0D108BD9-81ED-4DB2-BD59-A6C34878D82A}">
                    <a16:rowId xmlns:a16="http://schemas.microsoft.com/office/drawing/2014/main" val="1362683729"/>
                  </a:ext>
                </a:extLst>
              </a:tr>
            </a:tbl>
          </a:graphicData>
        </a:graphic>
      </p:graphicFrame>
    </p:spTree>
    <p:extLst>
      <p:ext uri="{BB962C8B-B14F-4D97-AF65-F5344CB8AC3E}">
        <p14:creationId xmlns:p14="http://schemas.microsoft.com/office/powerpoint/2010/main" val="552362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A2653-28FD-4937-BF4F-38771FA339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48" name="Picture 47">
            <a:extLst>
              <a:ext uri="{FF2B5EF4-FFF2-40B4-BE49-F238E27FC236}">
                <a16:creationId xmlns:a16="http://schemas.microsoft.com/office/drawing/2014/main" id="{0D738DD1-39C5-45CB-B888-2B81F44EB18A}"/>
              </a:ext>
            </a:extLst>
          </p:cNvPr>
          <p:cNvPicPr>
            <a:picLocks noChangeAspect="1"/>
          </p:cNvPicPr>
          <p:nvPr/>
        </p:nvPicPr>
        <p:blipFill>
          <a:blip r:embed="rId2"/>
          <a:stretch>
            <a:fillRect/>
          </a:stretch>
        </p:blipFill>
        <p:spPr>
          <a:xfrm>
            <a:off x="34108" y="698700"/>
            <a:ext cx="8518877" cy="4444750"/>
          </a:xfrm>
          <a:prstGeom prst="rect">
            <a:avLst/>
          </a:prstGeom>
        </p:spPr>
      </p:pic>
      <p:sp>
        <p:nvSpPr>
          <p:cNvPr id="49" name="Rectangle 48">
            <a:extLst>
              <a:ext uri="{FF2B5EF4-FFF2-40B4-BE49-F238E27FC236}">
                <a16:creationId xmlns:a16="http://schemas.microsoft.com/office/drawing/2014/main" id="{7C4CF013-43DC-44CF-956E-EB2D685FEF4E}"/>
              </a:ext>
            </a:extLst>
          </p:cNvPr>
          <p:cNvSpPr/>
          <p:nvPr/>
        </p:nvSpPr>
        <p:spPr>
          <a:xfrm>
            <a:off x="101323" y="163169"/>
            <a:ext cx="4519186" cy="535531"/>
          </a:xfrm>
          <a:prstGeom prst="rect">
            <a:avLst/>
          </a:prstGeom>
        </p:spPr>
        <p:txBody>
          <a:bodyPr wrap="none">
            <a:spAutoFit/>
          </a:bodyPr>
          <a:lstStyle/>
          <a:p>
            <a:pPr>
              <a:lnSpc>
                <a:spcPct val="90000"/>
              </a:lnSpc>
              <a:buClr>
                <a:schemeClr val="accent1"/>
              </a:buClr>
              <a:buSzPts val="3200"/>
            </a:pPr>
            <a:r>
              <a:rPr lang="en-US" sz="3200">
                <a:solidFill>
                  <a:schemeClr val="accent1"/>
                </a:solidFill>
                <a:latin typeface="Oswald"/>
                <a:sym typeface="Oswald"/>
              </a:rPr>
              <a:t>LEADERSHIP COMPETENCIES </a:t>
            </a:r>
          </a:p>
        </p:txBody>
      </p:sp>
    </p:spTree>
    <p:extLst>
      <p:ext uri="{BB962C8B-B14F-4D97-AF65-F5344CB8AC3E}">
        <p14:creationId xmlns:p14="http://schemas.microsoft.com/office/powerpoint/2010/main" val="112789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C1A6F-690E-4AFC-9A4B-3F1F2802C7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12" name="Rectangle 2">
            <a:extLst>
              <a:ext uri="{FF2B5EF4-FFF2-40B4-BE49-F238E27FC236}">
                <a16:creationId xmlns:a16="http://schemas.microsoft.com/office/drawing/2014/main" id="{B23E1F8E-2477-4ED1-87C7-1D68FEED29A6}"/>
              </a:ext>
            </a:extLst>
          </p:cNvPr>
          <p:cNvSpPr>
            <a:spLocks noChangeArrowheads="1"/>
          </p:cNvSpPr>
          <p:nvPr/>
        </p:nvSpPr>
        <p:spPr bwMode="auto">
          <a:xfrm>
            <a:off x="152400" y="-867310"/>
            <a:ext cx="60960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lstStyle>
            <a:lvl1pPr>
              <a:defRPr sz="2400" b="1">
                <a:solidFill>
                  <a:srgbClr val="000099"/>
                </a:solidFill>
                <a:latin typeface="Arial" panose="020B0604020202020204" pitchFamily="34" charset="0"/>
              </a:defRPr>
            </a:lvl1pPr>
            <a:lvl2pPr>
              <a:defRPr sz="2400" b="1">
                <a:solidFill>
                  <a:srgbClr val="000099"/>
                </a:solidFill>
                <a:latin typeface="Arial" panose="020B0604020202020204" pitchFamily="34" charset="0"/>
              </a:defRPr>
            </a:lvl2pPr>
            <a:lvl3pPr>
              <a:defRPr sz="2400" b="1">
                <a:solidFill>
                  <a:srgbClr val="000099"/>
                </a:solidFill>
                <a:latin typeface="Arial" panose="020B0604020202020204" pitchFamily="34" charset="0"/>
              </a:defRPr>
            </a:lvl3pPr>
            <a:lvl4pPr>
              <a:defRPr sz="2400" b="1">
                <a:solidFill>
                  <a:srgbClr val="000099"/>
                </a:solidFill>
                <a:latin typeface="Arial" panose="020B0604020202020204" pitchFamily="34" charset="0"/>
              </a:defRPr>
            </a:lvl4pPr>
            <a:lvl5pPr>
              <a:defRPr sz="2400" b="1">
                <a:solidFill>
                  <a:srgbClr val="000099"/>
                </a:solidFill>
                <a:latin typeface="Arial" panose="020B0604020202020204" pitchFamily="34" charset="0"/>
              </a:defRPr>
            </a:lvl5pPr>
            <a:lvl6pPr marL="457200" algn="ctr" eaLnBrk="0" fontAlgn="base" hangingPunct="0">
              <a:spcBef>
                <a:spcPct val="0"/>
              </a:spcBef>
              <a:spcAft>
                <a:spcPct val="0"/>
              </a:spcAft>
              <a:defRPr sz="2400" b="1">
                <a:solidFill>
                  <a:srgbClr val="000099"/>
                </a:solidFill>
                <a:latin typeface="Arial" panose="020B0604020202020204" pitchFamily="34" charset="0"/>
              </a:defRPr>
            </a:lvl6pPr>
            <a:lvl7pPr marL="914400" algn="ctr" eaLnBrk="0" fontAlgn="base" hangingPunct="0">
              <a:spcBef>
                <a:spcPct val="0"/>
              </a:spcBef>
              <a:spcAft>
                <a:spcPct val="0"/>
              </a:spcAft>
              <a:defRPr sz="2400" b="1">
                <a:solidFill>
                  <a:srgbClr val="000099"/>
                </a:solidFill>
                <a:latin typeface="Arial" panose="020B0604020202020204" pitchFamily="34" charset="0"/>
              </a:defRPr>
            </a:lvl7pPr>
            <a:lvl8pPr marL="1371600" algn="ctr" eaLnBrk="0" fontAlgn="base" hangingPunct="0">
              <a:spcBef>
                <a:spcPct val="0"/>
              </a:spcBef>
              <a:spcAft>
                <a:spcPct val="0"/>
              </a:spcAft>
              <a:defRPr sz="2400" b="1">
                <a:solidFill>
                  <a:srgbClr val="000099"/>
                </a:solidFill>
                <a:latin typeface="Arial" panose="020B0604020202020204" pitchFamily="34" charset="0"/>
              </a:defRPr>
            </a:lvl8pPr>
            <a:lvl9pPr marL="1828800" algn="ctr" eaLnBrk="0" fontAlgn="base" hangingPunct="0">
              <a:spcBef>
                <a:spcPct val="0"/>
              </a:spcBef>
              <a:spcAft>
                <a:spcPct val="0"/>
              </a:spcAft>
              <a:defRPr sz="2400" b="1">
                <a:solidFill>
                  <a:srgbClr val="000099"/>
                </a:solidFill>
                <a:latin typeface="Arial" panose="020B0604020202020204" pitchFamily="34" charset="0"/>
              </a:defRPr>
            </a:lvl9pPr>
          </a:lstStyle>
          <a:p>
            <a:endParaRPr lang="en-GB" altLang="en-US"/>
          </a:p>
        </p:txBody>
      </p:sp>
      <p:sp>
        <p:nvSpPr>
          <p:cNvPr id="13" name="Rectangle 3">
            <a:extLst>
              <a:ext uri="{FF2B5EF4-FFF2-40B4-BE49-F238E27FC236}">
                <a16:creationId xmlns:a16="http://schemas.microsoft.com/office/drawing/2014/main" id="{034DAC4D-23EB-448D-914B-F360E044F2D2}"/>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n-US" altLang="en-US" sz="2800" b="1">
                <a:solidFill>
                  <a:srgbClr val="00B0F0"/>
                </a:solidFill>
                <a:latin typeface="Century Gothic" panose="020B0502020202020204" pitchFamily="34" charset="0"/>
              </a:rPr>
              <a:t>AL FUTTAIM CAREER GROWTH MODEL</a:t>
            </a:r>
          </a:p>
        </p:txBody>
      </p:sp>
      <p:sp>
        <p:nvSpPr>
          <p:cNvPr id="18" name="Rounded Rectangle 1">
            <a:extLst>
              <a:ext uri="{FF2B5EF4-FFF2-40B4-BE49-F238E27FC236}">
                <a16:creationId xmlns:a16="http://schemas.microsoft.com/office/drawing/2014/main" id="{30FA1BF9-F688-425C-8F2B-00CFD32F546A}"/>
              </a:ext>
            </a:extLst>
          </p:cNvPr>
          <p:cNvSpPr>
            <a:spLocks noChangeArrowheads="1"/>
          </p:cNvSpPr>
          <p:nvPr/>
        </p:nvSpPr>
        <p:spPr bwMode="auto">
          <a:xfrm>
            <a:off x="806823" y="1250208"/>
            <a:ext cx="3144919" cy="3438442"/>
          </a:xfrm>
          <a:prstGeom prst="roundRect">
            <a:avLst>
              <a:gd name="adj" fmla="val 8463"/>
            </a:avLst>
          </a:prstGeom>
          <a:noFill/>
          <a:ln w="38100">
            <a:solidFill>
              <a:srgbClr val="002060"/>
            </a:solidFill>
            <a:prstDash val="sysDash"/>
            <a:round/>
            <a:headEnd/>
            <a:tailEnd/>
          </a:ln>
          <a:effectLst>
            <a:outerShdw blurRad="635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27" name="Rectangle 26">
            <a:extLst>
              <a:ext uri="{FF2B5EF4-FFF2-40B4-BE49-F238E27FC236}">
                <a16:creationId xmlns:a16="http://schemas.microsoft.com/office/drawing/2014/main" id="{B316E609-84B0-4AA2-B2F3-BC27597F57F1}"/>
              </a:ext>
            </a:extLst>
          </p:cNvPr>
          <p:cNvSpPr>
            <a:spLocks noChangeArrowheads="1"/>
          </p:cNvSpPr>
          <p:nvPr/>
        </p:nvSpPr>
        <p:spPr bwMode="auto">
          <a:xfrm>
            <a:off x="739755" y="588501"/>
            <a:ext cx="3279053" cy="647700"/>
          </a:xfrm>
          <a:prstGeom prst="rect">
            <a:avLst/>
          </a:prstGeom>
          <a:noFill/>
          <a:ln>
            <a:noFill/>
          </a:ln>
          <a:effectLst>
            <a:outerShdw blurRad="63500" dist="38100" dir="5400000" algn="t"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p>
            <a:pPr algn="ctr" fontAlgn="auto">
              <a:spcBef>
                <a:spcPts val="0"/>
              </a:spcBef>
              <a:spcAft>
                <a:spcPts val="0"/>
              </a:spcAft>
              <a:defRPr/>
            </a:pPr>
            <a:r>
              <a:rPr lang="en-US" sz="1800" b="1">
                <a:solidFill>
                  <a:srgbClr val="FF0000"/>
                </a:solidFill>
                <a:latin typeface="+mn-lt"/>
                <a:ea typeface="+mn-ea"/>
                <a:cs typeface="+mn-cs"/>
              </a:rPr>
              <a:t>Identify strengths &amp; gaps </a:t>
            </a:r>
          </a:p>
        </p:txBody>
      </p:sp>
      <p:pic>
        <p:nvPicPr>
          <p:cNvPr id="5" name="Picture 4" descr="A screenshot of a computer&#10;&#10;Description automatically generated with medium confidence">
            <a:extLst>
              <a:ext uri="{FF2B5EF4-FFF2-40B4-BE49-F238E27FC236}">
                <a16:creationId xmlns:a16="http://schemas.microsoft.com/office/drawing/2014/main" id="{AAD28681-2BBD-F295-5790-8730BA6B3694}"/>
              </a:ext>
            </a:extLst>
          </p:cNvPr>
          <p:cNvPicPr>
            <a:picLocks noChangeAspect="1"/>
          </p:cNvPicPr>
          <p:nvPr/>
        </p:nvPicPr>
        <p:blipFill>
          <a:blip r:embed="rId3"/>
          <a:stretch>
            <a:fillRect/>
          </a:stretch>
        </p:blipFill>
        <p:spPr>
          <a:xfrm>
            <a:off x="806823" y="1105786"/>
            <a:ext cx="7057781" cy="3810264"/>
          </a:xfrm>
          <a:prstGeom prst="rect">
            <a:avLst/>
          </a:prstGeom>
        </p:spPr>
      </p:pic>
    </p:spTree>
    <p:extLst>
      <p:ext uri="{BB962C8B-B14F-4D97-AF65-F5344CB8AC3E}">
        <p14:creationId xmlns:p14="http://schemas.microsoft.com/office/powerpoint/2010/main" val="319930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009317-E279-4CD7-BC45-A14CC72812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2" name="Title 1">
            <a:extLst>
              <a:ext uri="{FF2B5EF4-FFF2-40B4-BE49-F238E27FC236}">
                <a16:creationId xmlns:a16="http://schemas.microsoft.com/office/drawing/2014/main" id="{AA5DCE01-6CE6-4C69-8415-59E304B5A1C3}"/>
              </a:ext>
            </a:extLst>
          </p:cNvPr>
          <p:cNvSpPr>
            <a:spLocks noGrp="1"/>
          </p:cNvSpPr>
          <p:nvPr>
            <p:ph type="title" idx="4294967295"/>
          </p:nvPr>
        </p:nvSpPr>
        <p:spPr>
          <a:xfrm>
            <a:off x="174173" y="127098"/>
            <a:ext cx="6107113" cy="395287"/>
          </a:xfrm>
        </p:spPr>
        <p:txBody>
          <a:bodyPr/>
          <a:lstStyle/>
          <a:p>
            <a:r>
              <a:rPr lang="en-US" sz="2800" b="1">
                <a:solidFill>
                  <a:srgbClr val="00B0F0"/>
                </a:solidFill>
                <a:latin typeface="Century Gothic" panose="020B0502020202020204" pitchFamily="34" charset="0"/>
                <a:cs typeface="Arial"/>
                <a:sym typeface="Arial"/>
              </a:rPr>
              <a:t>IDENTIFY THE GAPS</a:t>
            </a:r>
          </a:p>
        </p:txBody>
      </p:sp>
      <p:sp>
        <p:nvSpPr>
          <p:cNvPr id="6" name="TextBox 5">
            <a:extLst>
              <a:ext uri="{FF2B5EF4-FFF2-40B4-BE49-F238E27FC236}">
                <a16:creationId xmlns:a16="http://schemas.microsoft.com/office/drawing/2014/main" id="{1E6568C5-6ED3-4E85-9DA3-DC879ACDB865}"/>
              </a:ext>
            </a:extLst>
          </p:cNvPr>
          <p:cNvSpPr txBox="1"/>
          <p:nvPr/>
        </p:nvSpPr>
        <p:spPr>
          <a:xfrm>
            <a:off x="174173" y="522385"/>
            <a:ext cx="8447314" cy="430887"/>
          </a:xfrm>
          <a:prstGeom prst="rect">
            <a:avLst/>
          </a:prstGeom>
          <a:noFill/>
        </p:spPr>
        <p:txBody>
          <a:bodyPr wrap="square" rtlCol="0">
            <a:spAutoFit/>
          </a:bodyPr>
          <a:lstStyle/>
          <a:p>
            <a:pPr algn="ctr"/>
            <a:r>
              <a:rPr lang="en-US" altLang="en-US" sz="1100" i="1">
                <a:solidFill>
                  <a:schemeClr val="tx1">
                    <a:lumMod val="75000"/>
                    <a:lumOff val="25000"/>
                  </a:schemeClr>
                </a:solidFill>
              </a:rPr>
              <a:t>Building a development plan is a shared responsibility between the employee &amp; his/her line manager, where the employee is in the driver seat &amp; the manager enables, facilitates and supports the execution of the plan</a:t>
            </a:r>
          </a:p>
        </p:txBody>
      </p:sp>
      <p:graphicFrame>
        <p:nvGraphicFramePr>
          <p:cNvPr id="9" name="Content Placeholder 3">
            <a:extLst>
              <a:ext uri="{FF2B5EF4-FFF2-40B4-BE49-F238E27FC236}">
                <a16:creationId xmlns:a16="http://schemas.microsoft.com/office/drawing/2014/main" id="{C9109702-D6E4-45AE-8156-84963D3959E1}"/>
              </a:ext>
            </a:extLst>
          </p:cNvPr>
          <p:cNvGraphicFramePr>
            <a:graphicFrameLocks/>
          </p:cNvGraphicFramePr>
          <p:nvPr>
            <p:extLst>
              <p:ext uri="{D42A27DB-BD31-4B8C-83A1-F6EECF244321}">
                <p14:modId xmlns:p14="http://schemas.microsoft.com/office/powerpoint/2010/main" val="2294411112"/>
              </p:ext>
            </p:extLst>
          </p:nvPr>
        </p:nvGraphicFramePr>
        <p:xfrm>
          <a:off x="174173" y="1063206"/>
          <a:ext cx="7978019" cy="3953196"/>
        </p:xfrm>
        <a:graphic>
          <a:graphicData uri="http://schemas.openxmlformats.org/drawingml/2006/table">
            <a:tbl>
              <a:tblPr firstRow="1" bandRow="1"/>
              <a:tblGrid>
                <a:gridCol w="3754362">
                  <a:extLst>
                    <a:ext uri="{9D8B030D-6E8A-4147-A177-3AD203B41FA5}">
                      <a16:colId xmlns:a16="http://schemas.microsoft.com/office/drawing/2014/main" val="20001"/>
                    </a:ext>
                  </a:extLst>
                </a:gridCol>
                <a:gridCol w="4223657">
                  <a:extLst>
                    <a:ext uri="{9D8B030D-6E8A-4147-A177-3AD203B41FA5}">
                      <a16:colId xmlns:a16="http://schemas.microsoft.com/office/drawing/2014/main" val="20002"/>
                    </a:ext>
                  </a:extLst>
                </a:gridCol>
              </a:tblGrid>
              <a:tr h="669556">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r>
                        <a:rPr lang="en-US" sz="1600"/>
                        <a:t>MY AREAS OF STRENGTH</a:t>
                      </a:r>
                    </a:p>
                  </a:txBody>
                  <a:tcPr marT="45716" marB="45716">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r>
                        <a:rPr lang="en-US" sz="1800"/>
                        <a:t>MY AREAS OF DEVELOPMENT </a:t>
                      </a:r>
                    </a:p>
                  </a:txBody>
                  <a:tcPr marT="45716" marB="4571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32836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endParaRPr lang="en-US" sz="1000" b="0" i="0" u="none" strike="noStrike" kern="1200" baseline="0">
                        <a:solidFill>
                          <a:schemeClr val="dk1"/>
                        </a:solidFill>
                        <a:latin typeface="+mn-lt"/>
                        <a:ea typeface="+mn-ea"/>
                        <a:cs typeface="+mn-cs"/>
                      </a:endParaRPr>
                    </a:p>
                  </a:txBody>
                  <a:tcPr marT="45716" marB="45716">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endParaRPr lang="en-US" sz="1000" b="0" i="0" u="none" strike="noStrike" kern="1200" baseline="0">
                        <a:solidFill>
                          <a:schemeClr val="dk1"/>
                        </a:solidFill>
                        <a:latin typeface="+mn-lt"/>
                        <a:ea typeface="+mn-ea"/>
                        <a:cs typeface="+mn-cs"/>
                      </a:endParaRPr>
                    </a:p>
                  </a:txBody>
                  <a:tcPr marT="45716" marB="45716">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69442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A2653-28FD-4937-BF4F-38771FA339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49" name="Rectangle 48">
            <a:extLst>
              <a:ext uri="{FF2B5EF4-FFF2-40B4-BE49-F238E27FC236}">
                <a16:creationId xmlns:a16="http://schemas.microsoft.com/office/drawing/2014/main" id="{7C4CF013-43DC-44CF-956E-EB2D685FEF4E}"/>
              </a:ext>
            </a:extLst>
          </p:cNvPr>
          <p:cNvSpPr/>
          <p:nvPr/>
        </p:nvSpPr>
        <p:spPr>
          <a:xfrm>
            <a:off x="101323" y="163169"/>
            <a:ext cx="3674404" cy="480131"/>
          </a:xfrm>
          <a:prstGeom prst="rect">
            <a:avLst/>
          </a:prstGeom>
        </p:spPr>
        <p:txBody>
          <a:bodyPr wrap="none">
            <a:spAutoFit/>
          </a:bodyPr>
          <a:lstStyle/>
          <a:p>
            <a:pPr>
              <a:lnSpc>
                <a:spcPct val="90000"/>
              </a:lnSpc>
              <a:buClr>
                <a:schemeClr val="accent1"/>
              </a:buClr>
              <a:buSzPts val="3200"/>
            </a:pPr>
            <a:r>
              <a:rPr lang="en-US" sz="2800" b="1" dirty="0">
                <a:solidFill>
                  <a:srgbClr val="00B0F0"/>
                </a:solidFill>
                <a:latin typeface="Century Gothic" panose="020B0502020202020204" pitchFamily="34" charset="0"/>
                <a:sym typeface="Oswald"/>
              </a:rPr>
              <a:t>DEVELOPMENT AREA</a:t>
            </a:r>
          </a:p>
        </p:txBody>
      </p:sp>
      <p:graphicFrame>
        <p:nvGraphicFramePr>
          <p:cNvPr id="4" name="Table 4">
            <a:extLst>
              <a:ext uri="{FF2B5EF4-FFF2-40B4-BE49-F238E27FC236}">
                <a16:creationId xmlns:a16="http://schemas.microsoft.com/office/drawing/2014/main" id="{5677C89B-162F-4127-B332-B55710B77670}"/>
              </a:ext>
            </a:extLst>
          </p:cNvPr>
          <p:cNvGraphicFramePr>
            <a:graphicFrameLocks noGrp="1"/>
          </p:cNvGraphicFramePr>
          <p:nvPr>
            <p:extLst>
              <p:ext uri="{D42A27DB-BD31-4B8C-83A1-F6EECF244321}">
                <p14:modId xmlns:p14="http://schemas.microsoft.com/office/powerpoint/2010/main" val="3337163290"/>
              </p:ext>
            </p:extLst>
          </p:nvPr>
        </p:nvGraphicFramePr>
        <p:xfrm>
          <a:off x="337931" y="1192697"/>
          <a:ext cx="7682349" cy="2571113"/>
        </p:xfrm>
        <a:graphic>
          <a:graphicData uri="http://schemas.openxmlformats.org/drawingml/2006/table">
            <a:tbl>
              <a:tblPr firstRow="1" bandRow="1">
                <a:tableStyleId>{6B5681E7-3F6B-493A-A081-50176DB923CF}</a:tableStyleId>
              </a:tblPr>
              <a:tblGrid>
                <a:gridCol w="7682349">
                  <a:extLst>
                    <a:ext uri="{9D8B030D-6E8A-4147-A177-3AD203B41FA5}">
                      <a16:colId xmlns:a16="http://schemas.microsoft.com/office/drawing/2014/main" val="3619505314"/>
                    </a:ext>
                  </a:extLst>
                </a:gridCol>
              </a:tblGrid>
              <a:tr h="8216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a:solidFill>
                            <a:schemeClr val="bg1"/>
                          </a:solidFill>
                          <a:effectLst/>
                          <a:latin typeface="Arial"/>
                          <a:ea typeface="Arial"/>
                          <a:cs typeface="Arial"/>
                          <a:sym typeface="Arial"/>
                        </a:rPr>
                        <a:t>My Development Areas</a:t>
                      </a:r>
                      <a:endParaRPr lang="en-US" sz="2000" b="1">
                        <a:solidFill>
                          <a:schemeClr val="bg1"/>
                        </a:solidFill>
                      </a:endParaRPr>
                    </a:p>
                  </a:txBody>
                  <a:tcPr>
                    <a:lnB w="19050" cap="flat" cmpd="sng" algn="ctr">
                      <a:solidFill>
                        <a:schemeClr val="tx1"/>
                      </a:solidFill>
                      <a:prstDash val="sysDot"/>
                      <a:round/>
                      <a:headEnd type="none" w="med" len="med"/>
                      <a:tailEnd type="none" w="med" len="med"/>
                    </a:lnB>
                    <a:solidFill>
                      <a:schemeClr val="accent2">
                        <a:lumMod val="75000"/>
                      </a:schemeClr>
                    </a:solidFill>
                  </a:tcPr>
                </a:tc>
                <a:extLst>
                  <a:ext uri="{0D108BD9-81ED-4DB2-BD59-A6C34878D82A}">
                    <a16:rowId xmlns:a16="http://schemas.microsoft.com/office/drawing/2014/main" val="2162378709"/>
                  </a:ext>
                </a:extLst>
              </a:tr>
              <a:tr h="573425">
                <a:tc>
                  <a:txBody>
                    <a:bodyPr/>
                    <a:lstStyle/>
                    <a:p>
                      <a:endParaRPr lang="en-US"/>
                    </a:p>
                  </a:txBody>
                  <a:tcP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130271533"/>
                  </a:ext>
                </a:extLst>
              </a:tr>
              <a:tr h="588029">
                <a:tc>
                  <a:txBody>
                    <a:bodyPr/>
                    <a:lstStyle/>
                    <a:p>
                      <a:endParaRPr lang="en-US"/>
                    </a:p>
                  </a:txBody>
                  <a:tcP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4525926"/>
                  </a:ext>
                </a:extLst>
              </a:tr>
              <a:tr h="588029">
                <a:tc>
                  <a:txBody>
                    <a:bodyPr/>
                    <a:lstStyle/>
                    <a:p>
                      <a:endParaRPr lang="en-US"/>
                    </a:p>
                  </a:txBody>
                  <a:tcP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052763162"/>
                  </a:ext>
                </a:extLst>
              </a:tr>
            </a:tbl>
          </a:graphicData>
        </a:graphic>
      </p:graphicFrame>
    </p:spTree>
    <p:extLst>
      <p:ext uri="{BB962C8B-B14F-4D97-AF65-F5344CB8AC3E}">
        <p14:creationId xmlns:p14="http://schemas.microsoft.com/office/powerpoint/2010/main" val="851795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8A9FA-FC4F-4CD9-985F-DBCC2EC29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3" name="TextBox 2">
            <a:extLst>
              <a:ext uri="{FF2B5EF4-FFF2-40B4-BE49-F238E27FC236}">
                <a16:creationId xmlns:a16="http://schemas.microsoft.com/office/drawing/2014/main" id="{903C7E46-C0BC-4143-9030-A8A4AA86D5DB}"/>
              </a:ext>
            </a:extLst>
          </p:cNvPr>
          <p:cNvSpPr txBox="1"/>
          <p:nvPr/>
        </p:nvSpPr>
        <p:spPr>
          <a:xfrm>
            <a:off x="0" y="67961"/>
            <a:ext cx="4230428" cy="480131"/>
          </a:xfrm>
          <a:prstGeom prst="rect">
            <a:avLst/>
          </a:prstGeom>
          <a:noFill/>
        </p:spPr>
        <p:txBody>
          <a:bodyPr wrap="square" rtlCol="0">
            <a:spAutoFit/>
          </a:bodyPr>
          <a:lstStyle/>
          <a:p>
            <a:pPr defTabSz="1160859" hangingPunct="0">
              <a:lnSpc>
                <a:spcPct val="90000"/>
              </a:lnSpc>
              <a:buClr>
                <a:schemeClr val="accent1"/>
              </a:buClr>
              <a:buSzPts val="3200"/>
              <a:defRPr/>
            </a:pPr>
            <a:r>
              <a:rPr lang="en-US" sz="2800" b="1">
                <a:solidFill>
                  <a:srgbClr val="00B0F0"/>
                </a:solidFill>
                <a:latin typeface="Century Gothic" panose="020B0502020202020204" pitchFamily="34" charset="0"/>
              </a:rPr>
              <a:t>HOW YOU LEARN BEST</a:t>
            </a:r>
            <a:endParaRPr lang="en-US" sz="2800" b="1">
              <a:solidFill>
                <a:srgbClr val="00B0F0"/>
              </a:solidFill>
              <a:latin typeface="Century Gothic" panose="020B0502020202020204" pitchFamily="34" charset="0"/>
              <a:sym typeface="Arial Black"/>
            </a:endParaRPr>
          </a:p>
        </p:txBody>
      </p:sp>
      <p:pic>
        <p:nvPicPr>
          <p:cNvPr id="4" name="Picture 1" descr="shutterstock_69551998.jpg">
            <a:extLst>
              <a:ext uri="{FF2B5EF4-FFF2-40B4-BE49-F238E27FC236}">
                <a16:creationId xmlns:a16="http://schemas.microsoft.com/office/drawing/2014/main" id="{A329919C-11A2-4454-92F2-F299187DA7FB}"/>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4341479" y="1302086"/>
            <a:ext cx="4409313" cy="342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5EF451F-2969-461A-A15C-01B678F92FEE}"/>
              </a:ext>
            </a:extLst>
          </p:cNvPr>
          <p:cNvSpPr txBox="1"/>
          <p:nvPr/>
        </p:nvSpPr>
        <p:spPr>
          <a:xfrm>
            <a:off x="299677" y="1521958"/>
            <a:ext cx="6387842" cy="1815882"/>
          </a:xfrm>
          <a:prstGeom prst="rect">
            <a:avLst/>
          </a:prstGeom>
          <a:noFill/>
        </p:spPr>
        <p:txBody>
          <a:bodyPr wrap="square" rtlCol="0">
            <a:spAutoFit/>
          </a:bodyPr>
          <a:lstStyle/>
          <a:p>
            <a:pPr algn="ctr"/>
            <a:r>
              <a:rPr lang="en-US" sz="1600" dirty="0">
                <a:solidFill>
                  <a:schemeClr val="tx1">
                    <a:lumMod val="75000"/>
                    <a:lumOff val="25000"/>
                  </a:schemeClr>
                </a:solidFill>
              </a:rPr>
              <a:t>As adults we all have a preferred way of learning, some learn best by doing, others by observing others do, and others prefer to understand the theory behind.</a:t>
            </a:r>
          </a:p>
          <a:p>
            <a:pPr algn="ctr"/>
            <a:r>
              <a:rPr lang="en-US" sz="1600" dirty="0">
                <a:solidFill>
                  <a:schemeClr val="tx1">
                    <a:lumMod val="75000"/>
                    <a:lumOff val="25000"/>
                  </a:schemeClr>
                </a:solidFill>
              </a:rPr>
              <a:t>Whichever is your preferred style, it is important to do a bit of all three approaches to embed the learning.</a:t>
            </a:r>
          </a:p>
          <a:p>
            <a:pPr algn="ctr"/>
            <a:r>
              <a:rPr lang="en-US" sz="1600" dirty="0">
                <a:solidFill>
                  <a:schemeClr val="tx1">
                    <a:lumMod val="75000"/>
                    <a:lumOff val="25000"/>
                  </a:schemeClr>
                </a:solidFill>
              </a:rPr>
              <a:t>However start your learning journey with the approach that comes easiest to you.</a:t>
            </a:r>
          </a:p>
        </p:txBody>
      </p:sp>
    </p:spTree>
    <p:extLst>
      <p:ext uri="{BB962C8B-B14F-4D97-AF65-F5344CB8AC3E}">
        <p14:creationId xmlns:p14="http://schemas.microsoft.com/office/powerpoint/2010/main" val="3152524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16FD90-B483-43FD-BBBB-FBCD0E29AB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3" name="Picture 3">
            <a:extLst>
              <a:ext uri="{FF2B5EF4-FFF2-40B4-BE49-F238E27FC236}">
                <a16:creationId xmlns:a16="http://schemas.microsoft.com/office/drawing/2014/main" id="{B12445FA-F414-4F57-AE7E-22145398C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984" y="948722"/>
            <a:ext cx="6829044" cy="41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2D452D1-4B49-4E4E-B3BD-CF288AA81CBE}"/>
              </a:ext>
            </a:extLst>
          </p:cNvPr>
          <p:cNvSpPr/>
          <p:nvPr/>
        </p:nvSpPr>
        <p:spPr>
          <a:xfrm>
            <a:off x="101323" y="163169"/>
            <a:ext cx="3129383" cy="480131"/>
          </a:xfrm>
          <a:prstGeom prst="rect">
            <a:avLst/>
          </a:prstGeom>
        </p:spPr>
        <p:txBody>
          <a:bodyPr wrap="none">
            <a:spAutoFit/>
          </a:bodyPr>
          <a:lstStyle/>
          <a:p>
            <a:pPr defTabSz="1160859" hangingPunct="0">
              <a:lnSpc>
                <a:spcPct val="90000"/>
              </a:lnSpc>
              <a:buClr>
                <a:schemeClr val="accent1"/>
              </a:buClr>
              <a:buSzPts val="3200"/>
              <a:defRPr/>
            </a:pPr>
            <a:r>
              <a:rPr lang="en-US" sz="2800" b="1">
                <a:solidFill>
                  <a:srgbClr val="00B0F0"/>
                </a:solidFill>
                <a:latin typeface="Century Gothic" panose="020B0502020202020204" pitchFamily="34" charset="0"/>
                <a:sym typeface="Oswald"/>
              </a:rPr>
              <a:t>LEARNING STYLES</a:t>
            </a:r>
          </a:p>
        </p:txBody>
      </p:sp>
    </p:spTree>
    <p:extLst>
      <p:ext uri="{BB962C8B-B14F-4D97-AF65-F5344CB8AC3E}">
        <p14:creationId xmlns:p14="http://schemas.microsoft.com/office/powerpoint/2010/main" val="3155688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0" y="85029"/>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160859" hangingPunct="0">
              <a:lnSpc>
                <a:spcPct val="90000"/>
              </a:lnSpc>
              <a:buClr>
                <a:schemeClr val="accent1"/>
              </a:buClr>
              <a:buSzPts val="3200"/>
              <a:defRPr/>
            </a:pPr>
            <a:r>
              <a:rPr lang="en-US" altLang="en-US" sz="2800" b="1">
                <a:solidFill>
                  <a:srgbClr val="00B0F0"/>
                </a:solidFill>
                <a:latin typeface="Century Gothic" panose="020B0502020202020204" pitchFamily="34" charset="0"/>
              </a:rPr>
              <a:t>LEARNING APPROACH  </a:t>
            </a:r>
          </a:p>
        </p:txBody>
      </p:sp>
      <p:graphicFrame>
        <p:nvGraphicFramePr>
          <p:cNvPr id="29" name="Table 7">
            <a:extLst>
              <a:ext uri="{FF2B5EF4-FFF2-40B4-BE49-F238E27FC236}">
                <a16:creationId xmlns:a16="http://schemas.microsoft.com/office/drawing/2014/main" id="{B41CFFB2-1454-410E-9744-C5E32D543F5A}"/>
              </a:ext>
            </a:extLst>
          </p:cNvPr>
          <p:cNvGraphicFramePr>
            <a:graphicFrameLocks noGrp="1"/>
          </p:cNvGraphicFramePr>
          <p:nvPr/>
        </p:nvGraphicFramePr>
        <p:xfrm>
          <a:off x="45575" y="2257461"/>
          <a:ext cx="2767201" cy="751256"/>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751256">
                <a:tc>
                  <a:txBody>
                    <a:bodyPr/>
                    <a:lstStyle/>
                    <a:p>
                      <a:pPr marL="0" indent="0" algn="ctr">
                        <a:lnSpc>
                          <a:spcPct val="200000"/>
                        </a:lnSpc>
                        <a:buFont typeface="Wingdings" panose="05000000000000000000" pitchFamily="2" charset="2"/>
                        <a:buNone/>
                      </a:pPr>
                      <a:r>
                        <a:rPr lang="en-US" b="1">
                          <a:solidFill>
                            <a:schemeClr val="bg1"/>
                          </a:solidFill>
                        </a:rPr>
                        <a:t>70% - On the Job Learning </a:t>
                      </a:r>
                    </a:p>
                  </a:txBody>
                  <a:tcPr>
                    <a:solidFill>
                      <a:srgbClr val="7030A0"/>
                    </a:solidFill>
                  </a:tcPr>
                </a:tc>
                <a:extLst>
                  <a:ext uri="{0D108BD9-81ED-4DB2-BD59-A6C34878D82A}">
                    <a16:rowId xmlns:a16="http://schemas.microsoft.com/office/drawing/2014/main" val="3922941197"/>
                  </a:ext>
                </a:extLst>
              </a:tr>
            </a:tbl>
          </a:graphicData>
        </a:graphic>
      </p:graphicFrame>
      <p:graphicFrame>
        <p:nvGraphicFramePr>
          <p:cNvPr id="30" name="Table 7">
            <a:extLst>
              <a:ext uri="{FF2B5EF4-FFF2-40B4-BE49-F238E27FC236}">
                <a16:creationId xmlns:a16="http://schemas.microsoft.com/office/drawing/2014/main" id="{724F663A-191F-433A-A140-2FDDEF01366C}"/>
              </a:ext>
            </a:extLst>
          </p:cNvPr>
          <p:cNvGraphicFramePr>
            <a:graphicFrameLocks noGrp="1"/>
          </p:cNvGraphicFramePr>
          <p:nvPr/>
        </p:nvGraphicFramePr>
        <p:xfrm>
          <a:off x="6063753" y="2267399"/>
          <a:ext cx="2767201" cy="741317"/>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741317">
                <a:tc>
                  <a:txBody>
                    <a:bodyPr/>
                    <a:lstStyle/>
                    <a:p>
                      <a:pPr algn="ctr">
                        <a:lnSpc>
                          <a:spcPct val="200000"/>
                        </a:lnSpc>
                      </a:pPr>
                      <a:r>
                        <a:rPr lang="en-US" b="1">
                          <a:solidFill>
                            <a:schemeClr val="bg1"/>
                          </a:solidFill>
                        </a:rPr>
                        <a:t>10% - Classroom/e-Learning </a:t>
                      </a:r>
                    </a:p>
                  </a:txBody>
                  <a:tcPr>
                    <a:solidFill>
                      <a:srgbClr val="0070C0"/>
                    </a:solidFill>
                  </a:tcPr>
                </a:tc>
                <a:extLst>
                  <a:ext uri="{0D108BD9-81ED-4DB2-BD59-A6C34878D82A}">
                    <a16:rowId xmlns:a16="http://schemas.microsoft.com/office/drawing/2014/main" val="3922941197"/>
                  </a:ext>
                </a:extLst>
              </a:tr>
            </a:tbl>
          </a:graphicData>
        </a:graphic>
      </p:graphicFrame>
      <p:graphicFrame>
        <p:nvGraphicFramePr>
          <p:cNvPr id="31" name="Table 7">
            <a:extLst>
              <a:ext uri="{FF2B5EF4-FFF2-40B4-BE49-F238E27FC236}">
                <a16:creationId xmlns:a16="http://schemas.microsoft.com/office/drawing/2014/main" id="{965930B6-1656-4843-8A52-30CD7D1940F6}"/>
              </a:ext>
            </a:extLst>
          </p:cNvPr>
          <p:cNvGraphicFramePr>
            <a:graphicFrameLocks noGrp="1"/>
          </p:cNvGraphicFramePr>
          <p:nvPr/>
        </p:nvGraphicFramePr>
        <p:xfrm>
          <a:off x="3108888" y="2257461"/>
          <a:ext cx="2767201" cy="751256"/>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751256">
                <a:tc>
                  <a:txBody>
                    <a:bodyPr/>
                    <a:lstStyle/>
                    <a:p>
                      <a:pPr algn="ctr">
                        <a:lnSpc>
                          <a:spcPct val="200000"/>
                        </a:lnSpc>
                      </a:pPr>
                      <a:r>
                        <a:rPr lang="en-US" b="1">
                          <a:solidFill>
                            <a:schemeClr val="bg1"/>
                          </a:solidFill>
                        </a:rPr>
                        <a:t>20% - Social Learning </a:t>
                      </a:r>
                    </a:p>
                  </a:txBody>
                  <a:tcPr>
                    <a:solidFill>
                      <a:srgbClr val="92D050"/>
                    </a:solidFill>
                  </a:tcPr>
                </a:tc>
                <a:extLst>
                  <a:ext uri="{0D108BD9-81ED-4DB2-BD59-A6C34878D82A}">
                    <a16:rowId xmlns:a16="http://schemas.microsoft.com/office/drawing/2014/main" val="3922941197"/>
                  </a:ext>
                </a:extLst>
              </a:tr>
            </a:tbl>
          </a:graphicData>
        </a:graphic>
      </p:graphicFrame>
      <p:sp>
        <p:nvSpPr>
          <p:cNvPr id="28" name="TextBox 27">
            <a:extLst>
              <a:ext uri="{FF2B5EF4-FFF2-40B4-BE49-F238E27FC236}">
                <a16:creationId xmlns:a16="http://schemas.microsoft.com/office/drawing/2014/main" id="{177800BE-C31F-4D3E-A678-DFA3194FDFEC}"/>
              </a:ext>
            </a:extLst>
          </p:cNvPr>
          <p:cNvSpPr txBox="1"/>
          <p:nvPr/>
        </p:nvSpPr>
        <p:spPr>
          <a:xfrm>
            <a:off x="130629" y="919168"/>
            <a:ext cx="8456932" cy="954107"/>
          </a:xfrm>
          <a:prstGeom prst="rect">
            <a:avLst/>
          </a:prstGeom>
          <a:noFill/>
        </p:spPr>
        <p:txBody>
          <a:bodyPr wrap="square" rtlCol="0">
            <a:spAutoFit/>
          </a:bodyPr>
          <a:lstStyle/>
          <a:p>
            <a:pPr algn="ctr"/>
            <a:r>
              <a:rPr lang="en-US">
                <a:solidFill>
                  <a:schemeClr val="tx1">
                    <a:lumMod val="75000"/>
                    <a:lumOff val="25000"/>
                  </a:schemeClr>
                </a:solidFill>
              </a:rPr>
              <a:t>The 70/20/10 learning approach is a widely used learning and development model which captures three types of learning: experiential, social and formal. The "70/20/10" ratios are an indication of the proportion of learning time someone might spend on each type of learning to get the most from their development. Whilst the proportions are only indicative, they are strongly embedded in adult learning theory.</a:t>
            </a:r>
          </a:p>
        </p:txBody>
      </p:sp>
    </p:spTree>
    <p:extLst>
      <p:ext uri="{BB962C8B-B14F-4D97-AF65-F5344CB8AC3E}">
        <p14:creationId xmlns:p14="http://schemas.microsoft.com/office/powerpoint/2010/main" val="2495974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F9219-3F0D-47B6-9E54-7CC65C5206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5" name="TextBox 4">
            <a:extLst>
              <a:ext uri="{FF2B5EF4-FFF2-40B4-BE49-F238E27FC236}">
                <a16:creationId xmlns:a16="http://schemas.microsoft.com/office/drawing/2014/main" id="{4918F863-5EDA-4F55-A85E-1177DAABE745}"/>
              </a:ext>
            </a:extLst>
          </p:cNvPr>
          <p:cNvSpPr txBox="1"/>
          <p:nvPr/>
        </p:nvSpPr>
        <p:spPr>
          <a:xfrm>
            <a:off x="45575" y="94261"/>
            <a:ext cx="3457042" cy="523220"/>
          </a:xfrm>
          <a:prstGeom prst="rect">
            <a:avLst/>
          </a:prstGeom>
          <a:noFill/>
        </p:spPr>
        <p:txBody>
          <a:bodyPr wrap="square" rtlCol="0">
            <a:spAutoFit/>
          </a:bodyPr>
          <a:lstStyle/>
          <a:p>
            <a:pPr defTabSz="1160859" hangingPunct="0">
              <a:defRPr/>
            </a:pPr>
            <a:r>
              <a:rPr lang="en-US" sz="2800" b="1" cap="all">
                <a:solidFill>
                  <a:srgbClr val="00B0F0"/>
                </a:solidFill>
                <a:latin typeface="Century Gothic" panose="020B0502020202020204" pitchFamily="34" charset="0"/>
              </a:rPr>
              <a:t>What can I Do</a:t>
            </a:r>
            <a:endParaRPr lang="en-US" sz="2800" b="1" cap="all">
              <a:solidFill>
                <a:srgbClr val="00B0F0"/>
              </a:solidFill>
              <a:latin typeface="Century Gothic" panose="020B0502020202020204" pitchFamily="34" charset="0"/>
              <a:sym typeface="Arial Black"/>
            </a:endParaRPr>
          </a:p>
        </p:txBody>
      </p:sp>
      <p:graphicFrame>
        <p:nvGraphicFramePr>
          <p:cNvPr id="7" name="Table 7">
            <a:extLst>
              <a:ext uri="{FF2B5EF4-FFF2-40B4-BE49-F238E27FC236}">
                <a16:creationId xmlns:a16="http://schemas.microsoft.com/office/drawing/2014/main" id="{B9D800F3-A33D-460C-A4AD-F85070B50418}"/>
              </a:ext>
            </a:extLst>
          </p:cNvPr>
          <p:cNvGraphicFramePr>
            <a:graphicFrameLocks noGrp="1"/>
          </p:cNvGraphicFramePr>
          <p:nvPr/>
        </p:nvGraphicFramePr>
        <p:xfrm>
          <a:off x="45575" y="1149388"/>
          <a:ext cx="2767201" cy="3956012"/>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359372">
                <a:tc>
                  <a:txBody>
                    <a:bodyPr/>
                    <a:lstStyle/>
                    <a:p>
                      <a:pPr marL="0" indent="0">
                        <a:buFont typeface="Wingdings" panose="05000000000000000000" pitchFamily="2" charset="2"/>
                        <a:buNone/>
                      </a:pPr>
                      <a:r>
                        <a:rPr lang="en-US" b="1">
                          <a:solidFill>
                            <a:schemeClr val="bg1"/>
                          </a:solidFill>
                        </a:rPr>
                        <a:t>70% - On the Job Learning </a:t>
                      </a:r>
                    </a:p>
                  </a:txBody>
                  <a:tcPr>
                    <a:solidFill>
                      <a:srgbClr val="7030A0"/>
                    </a:solidFill>
                  </a:tcPr>
                </a:tc>
                <a:extLst>
                  <a:ext uri="{0D108BD9-81ED-4DB2-BD59-A6C34878D82A}">
                    <a16:rowId xmlns:a16="http://schemas.microsoft.com/office/drawing/2014/main" val="3922941197"/>
                  </a:ext>
                </a:extLst>
              </a:tr>
              <a:tr h="0">
                <a:tc>
                  <a:txBody>
                    <a:bodyPr/>
                    <a:lstStyle/>
                    <a:p>
                      <a:pPr marL="171450" indent="-171450">
                        <a:buClr>
                          <a:srgbClr val="0070C0"/>
                        </a:buClr>
                        <a:buFont typeface="Wingdings" panose="05000000000000000000" pitchFamily="2" charset="2"/>
                        <a:buChar char="§"/>
                      </a:pPr>
                      <a:r>
                        <a:rPr lang="en-US" sz="1000">
                          <a:solidFill>
                            <a:schemeClr val="tx1">
                              <a:lumMod val="75000"/>
                              <a:lumOff val="25000"/>
                            </a:schemeClr>
                          </a:solidFill>
                        </a:rPr>
                        <a:t>Secondments, stretched assignments or lateral moves to acquire skills and knowledge you wouldn’t get from working in your current role. </a:t>
                      </a:r>
                    </a:p>
                    <a:p>
                      <a:pPr marL="171450" indent="-171450">
                        <a:buClr>
                          <a:srgbClr val="0070C0"/>
                        </a:buClr>
                        <a:buFont typeface="Wingdings" panose="05000000000000000000" pitchFamily="2" charset="2"/>
                        <a:buChar char="§"/>
                      </a:pPr>
                      <a:endParaRPr lang="en-US" sz="100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a:solidFill>
                            <a:schemeClr val="tx1">
                              <a:lumMod val="75000"/>
                              <a:lumOff val="25000"/>
                            </a:schemeClr>
                          </a:solidFill>
                        </a:rPr>
                        <a:t>Projects or participating on a working group within or outside your usual working area. These can give individuals the opportunity to develop new skills or work with other business areas </a:t>
                      </a:r>
                    </a:p>
                    <a:p>
                      <a:pPr marL="171450" indent="-171450">
                        <a:buClr>
                          <a:srgbClr val="0070C0"/>
                        </a:buClr>
                        <a:buFont typeface="Wingdings" panose="05000000000000000000" pitchFamily="2" charset="2"/>
                        <a:buChar char="§"/>
                      </a:pPr>
                      <a:endParaRPr lang="en-US" sz="100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a:solidFill>
                            <a:schemeClr val="tx1">
                              <a:lumMod val="75000"/>
                              <a:lumOff val="25000"/>
                            </a:schemeClr>
                          </a:solidFill>
                        </a:rPr>
                        <a:t> Being a mentor or trainer around your area of expertise </a:t>
                      </a:r>
                    </a:p>
                    <a:p>
                      <a:pPr marL="171450" indent="-171450">
                        <a:buClr>
                          <a:srgbClr val="0070C0"/>
                        </a:buClr>
                        <a:buFont typeface="Wingdings" panose="05000000000000000000" pitchFamily="2" charset="2"/>
                        <a:buChar char="§"/>
                      </a:pPr>
                      <a:endParaRPr lang="en-US" sz="100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a:solidFill>
                            <a:schemeClr val="tx1">
                              <a:lumMod val="75000"/>
                              <a:lumOff val="25000"/>
                            </a:schemeClr>
                          </a:solidFill>
                        </a:rPr>
                        <a:t>Job enlargement, taking on additional tasks that would not be part of your regular job scope.</a:t>
                      </a:r>
                    </a:p>
                    <a:p>
                      <a:pPr marL="171450" indent="-171450">
                        <a:buClr>
                          <a:srgbClr val="0070C0"/>
                        </a:buClr>
                        <a:buFont typeface="Wingdings" panose="05000000000000000000" pitchFamily="2" charset="2"/>
                        <a:buChar char="§"/>
                      </a:pPr>
                      <a:endParaRPr lang="en-US" sz="100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a:solidFill>
                            <a:schemeClr val="tx1">
                              <a:lumMod val="75000"/>
                              <a:lumOff val="25000"/>
                            </a:schemeClr>
                          </a:solidFill>
                        </a:rPr>
                        <a:t>Double hatting, taking on an additional role beyond your own, and being exposed to new tasks</a:t>
                      </a:r>
                    </a:p>
                    <a:p>
                      <a:pPr marL="171450" indent="-171450">
                        <a:buClr>
                          <a:srgbClr val="0070C0"/>
                        </a:buClr>
                        <a:buFont typeface="Wingdings" panose="05000000000000000000" pitchFamily="2" charset="2"/>
                        <a:buChar char="§"/>
                      </a:pPr>
                      <a:endParaRPr lang="en-US" sz="100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a:solidFill>
                            <a:schemeClr val="tx1">
                              <a:lumMod val="75000"/>
                              <a:lumOff val="25000"/>
                            </a:schemeClr>
                          </a:solidFill>
                        </a:rPr>
                        <a:t>Participating in level up strategic meetings</a:t>
                      </a:r>
                    </a:p>
                  </a:txBody>
                  <a:tcPr/>
                </a:tc>
                <a:extLst>
                  <a:ext uri="{0D108BD9-81ED-4DB2-BD59-A6C34878D82A}">
                    <a16:rowId xmlns:a16="http://schemas.microsoft.com/office/drawing/2014/main" val="1192171515"/>
                  </a:ext>
                </a:extLst>
              </a:tr>
            </a:tbl>
          </a:graphicData>
        </a:graphic>
      </p:graphicFrame>
      <p:graphicFrame>
        <p:nvGraphicFramePr>
          <p:cNvPr id="11" name="Table 7">
            <a:extLst>
              <a:ext uri="{FF2B5EF4-FFF2-40B4-BE49-F238E27FC236}">
                <a16:creationId xmlns:a16="http://schemas.microsoft.com/office/drawing/2014/main" id="{04AC39F9-F4DE-4B68-B9C1-DE34F808C314}"/>
              </a:ext>
            </a:extLst>
          </p:cNvPr>
          <p:cNvGraphicFramePr>
            <a:graphicFrameLocks noGrp="1"/>
          </p:cNvGraphicFramePr>
          <p:nvPr>
            <p:extLst>
              <p:ext uri="{D42A27DB-BD31-4B8C-83A1-F6EECF244321}">
                <p14:modId xmlns:p14="http://schemas.microsoft.com/office/powerpoint/2010/main" val="3898288255"/>
              </p:ext>
            </p:extLst>
          </p:nvPr>
        </p:nvGraphicFramePr>
        <p:xfrm>
          <a:off x="5970765" y="1159327"/>
          <a:ext cx="2767201" cy="3909497"/>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312857">
                <a:tc>
                  <a:txBody>
                    <a:bodyPr/>
                    <a:lstStyle/>
                    <a:p>
                      <a:r>
                        <a:rPr lang="en-US" b="1">
                          <a:solidFill>
                            <a:schemeClr val="bg1"/>
                          </a:solidFill>
                        </a:rPr>
                        <a:t>10% - Classroom/e-Learning </a:t>
                      </a:r>
                    </a:p>
                  </a:txBody>
                  <a:tcPr>
                    <a:solidFill>
                      <a:srgbClr val="0070C0"/>
                    </a:solidFill>
                  </a:tcPr>
                </a:tc>
                <a:extLst>
                  <a:ext uri="{0D108BD9-81ED-4DB2-BD59-A6C34878D82A}">
                    <a16:rowId xmlns:a16="http://schemas.microsoft.com/office/drawing/2014/main" val="3922941197"/>
                  </a:ext>
                </a:extLst>
              </a:tr>
              <a:tr h="3363047">
                <a:tc>
                  <a:txBody>
                    <a:bodyPr/>
                    <a:lstStyle/>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Workshops or other face to face courses: these may be external or internal to the division </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Webinars and Instructor led Virtual learning e.g. </a:t>
                      </a:r>
                      <a:r>
                        <a:rPr lang="en-US" sz="1000" dirty="0" err="1">
                          <a:solidFill>
                            <a:schemeClr val="tx1">
                              <a:lumMod val="75000"/>
                              <a:lumOff val="25000"/>
                            </a:schemeClr>
                          </a:solidFill>
                        </a:rPr>
                        <a:t>DriveIn</a:t>
                      </a:r>
                      <a:r>
                        <a:rPr lang="en-US" sz="1000" dirty="0">
                          <a:solidFill>
                            <a:schemeClr val="tx1">
                              <a:lumMod val="75000"/>
                              <a:lumOff val="25000"/>
                            </a:schemeClr>
                          </a:solidFill>
                        </a:rPr>
                        <a:t>/ LEAD</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err="1">
                          <a:solidFill>
                            <a:schemeClr val="tx1">
                              <a:lumMod val="75000"/>
                              <a:lumOff val="25000"/>
                            </a:schemeClr>
                          </a:solidFill>
                        </a:rPr>
                        <a:t>Linkedin</a:t>
                      </a:r>
                      <a:r>
                        <a:rPr lang="en-US" sz="1000" dirty="0">
                          <a:solidFill>
                            <a:schemeClr val="tx1">
                              <a:lumMod val="75000"/>
                              <a:lumOff val="25000"/>
                            </a:schemeClr>
                          </a:solidFill>
                        </a:rPr>
                        <a:t> learning and other e-Learning modules available on iGrow</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dirty="0">
                          <a:solidFill>
                            <a:schemeClr val="tx1">
                              <a:lumMod val="75000"/>
                              <a:lumOff val="25000"/>
                            </a:schemeClr>
                          </a:solidFill>
                        </a:rPr>
                        <a:t>Reading books/articles on relevant topics to stay up to date on the latest thinking.</a:t>
                      </a:r>
                    </a:p>
                    <a:p>
                      <a:pPr marL="171450" indent="-171450">
                        <a:buClr>
                          <a:srgbClr val="0070C0"/>
                        </a:buClr>
                        <a:buFont typeface="Wingdings" panose="05000000000000000000" pitchFamily="2" charset="2"/>
                        <a:buChar char="§"/>
                      </a:pPr>
                      <a:endParaRPr lang="en-US" sz="1000" dirty="0">
                        <a:solidFill>
                          <a:schemeClr val="tx1">
                            <a:lumMod val="75000"/>
                            <a:lumOff val="25000"/>
                          </a:schemeClr>
                        </a:solidFill>
                      </a:endParaRPr>
                    </a:p>
                    <a:p>
                      <a:pPr marL="0" indent="0">
                        <a:buClr>
                          <a:srgbClr val="0070C0"/>
                        </a:buClr>
                        <a:buFont typeface="Wingdings" panose="05000000000000000000" pitchFamily="2" charset="2"/>
                        <a:buNone/>
                      </a:pPr>
                      <a:endParaRPr lang="en-US" sz="1000" dirty="0">
                        <a:solidFill>
                          <a:schemeClr val="tx1">
                            <a:lumMod val="75000"/>
                            <a:lumOff val="25000"/>
                          </a:schemeClr>
                        </a:solidFill>
                      </a:endParaRP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txBody>
                  <a:tcPr/>
                </a:tc>
                <a:extLst>
                  <a:ext uri="{0D108BD9-81ED-4DB2-BD59-A6C34878D82A}">
                    <a16:rowId xmlns:a16="http://schemas.microsoft.com/office/drawing/2014/main" val="1192171515"/>
                  </a:ext>
                </a:extLst>
              </a:tr>
            </a:tbl>
          </a:graphicData>
        </a:graphic>
      </p:graphicFrame>
      <p:graphicFrame>
        <p:nvGraphicFramePr>
          <p:cNvPr id="12" name="Table 7">
            <a:extLst>
              <a:ext uri="{FF2B5EF4-FFF2-40B4-BE49-F238E27FC236}">
                <a16:creationId xmlns:a16="http://schemas.microsoft.com/office/drawing/2014/main" id="{750A4C26-30E1-452C-BF8B-D615004FEA05}"/>
              </a:ext>
            </a:extLst>
          </p:cNvPr>
          <p:cNvGraphicFramePr>
            <a:graphicFrameLocks noGrp="1"/>
          </p:cNvGraphicFramePr>
          <p:nvPr/>
        </p:nvGraphicFramePr>
        <p:xfrm>
          <a:off x="3004173" y="1149388"/>
          <a:ext cx="2778928" cy="3938879"/>
        </p:xfrm>
        <a:graphic>
          <a:graphicData uri="http://schemas.openxmlformats.org/drawingml/2006/table">
            <a:tbl>
              <a:tblPr firstRow="1" bandRow="1">
                <a:tableStyleId>{6B5681E7-3F6B-493A-A081-50176DB923CF}</a:tableStyleId>
              </a:tblPr>
              <a:tblGrid>
                <a:gridCol w="2778928">
                  <a:extLst>
                    <a:ext uri="{9D8B030D-6E8A-4147-A177-3AD203B41FA5}">
                      <a16:colId xmlns:a16="http://schemas.microsoft.com/office/drawing/2014/main" val="3537660588"/>
                    </a:ext>
                  </a:extLst>
                </a:gridCol>
              </a:tblGrid>
              <a:tr h="342239">
                <a:tc>
                  <a:txBody>
                    <a:bodyPr/>
                    <a:lstStyle/>
                    <a:p>
                      <a:r>
                        <a:rPr lang="en-US" b="1">
                          <a:solidFill>
                            <a:schemeClr val="bg1"/>
                          </a:solidFill>
                        </a:rPr>
                        <a:t>20% - Social Learning </a:t>
                      </a:r>
                    </a:p>
                  </a:txBody>
                  <a:tcPr>
                    <a:solidFill>
                      <a:srgbClr val="92D050"/>
                    </a:solidFill>
                  </a:tcPr>
                </a:tc>
                <a:extLst>
                  <a:ext uri="{0D108BD9-81ED-4DB2-BD59-A6C34878D82A}">
                    <a16:rowId xmlns:a16="http://schemas.microsoft.com/office/drawing/2014/main" val="3922941197"/>
                  </a:ext>
                </a:extLst>
              </a:tr>
              <a:tr h="3310862">
                <a:tc>
                  <a:txBody>
                    <a:bodyPr/>
                    <a:lstStyle/>
                    <a:p>
                      <a:pPr marL="171450" indent="-171450">
                        <a:buClr>
                          <a:srgbClr val="0070C0"/>
                        </a:buClr>
                        <a:buFont typeface="Wingdings" panose="05000000000000000000" pitchFamily="2" charset="2"/>
                        <a:buChar char="§"/>
                      </a:pPr>
                      <a:r>
                        <a:rPr lang="en-US" sz="1000">
                          <a:solidFill>
                            <a:schemeClr val="tx1">
                              <a:lumMod val="75000"/>
                              <a:lumOff val="25000"/>
                            </a:schemeClr>
                          </a:solidFill>
                        </a:rPr>
                        <a:t>Joining communities of practice or subject matter networks to enable learning through the experience of others </a:t>
                      </a:r>
                    </a:p>
                    <a:p>
                      <a:pPr marL="171450" indent="-171450">
                        <a:buClr>
                          <a:srgbClr val="0070C0"/>
                        </a:buClr>
                        <a:buFont typeface="Wingdings" panose="05000000000000000000" pitchFamily="2" charset="2"/>
                        <a:buChar char="§"/>
                      </a:pPr>
                      <a:endParaRPr lang="en-US" sz="1000">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en-US" sz="1000">
                          <a:solidFill>
                            <a:schemeClr val="tx1">
                              <a:lumMod val="75000"/>
                              <a:lumOff val="25000"/>
                            </a:schemeClr>
                          </a:solidFill>
                        </a:rPr>
                        <a:t>Job shadowing - to learn about a different role, particular aspects of a role or work area and what it involves by observing the current role holder.</a:t>
                      </a:r>
                    </a:p>
                    <a:p>
                      <a:pPr marL="0" indent="0">
                        <a:buClr>
                          <a:srgbClr val="0070C0"/>
                        </a:buClr>
                        <a:buFont typeface="Wingdings" panose="05000000000000000000" pitchFamily="2" charset="2"/>
                        <a:buNone/>
                      </a:pPr>
                      <a:endParaRPr lang="en-US" sz="1000">
                        <a:solidFill>
                          <a:schemeClr val="tx1">
                            <a:lumMod val="75000"/>
                            <a:lumOff val="25000"/>
                          </a:schemeClr>
                        </a:solidFill>
                      </a:endParaRPr>
                    </a:p>
                    <a:p>
                      <a:pPr marL="171450" indent="-171450">
                        <a:buClr>
                          <a:srgbClr val="0070C0"/>
                        </a:buClr>
                        <a:buFont typeface="Wingdings" panose="05000000000000000000" pitchFamily="2" charset="2"/>
                        <a:buChar char="§"/>
                      </a:pPr>
                      <a:r>
                        <a:rPr lang="en-US" sz="1000">
                          <a:solidFill>
                            <a:schemeClr val="tx1">
                              <a:lumMod val="75000"/>
                              <a:lumOff val="25000"/>
                            </a:schemeClr>
                          </a:solidFill>
                        </a:rPr>
                        <a:t>Coaching – either from the line manager or other experienced coaches, supporting the employee to find their own solutions to challenges being faced.</a:t>
                      </a:r>
                    </a:p>
                    <a:p>
                      <a:pPr marL="171450" indent="-171450">
                        <a:buClr>
                          <a:srgbClr val="0070C0"/>
                        </a:buClr>
                        <a:buFont typeface="Wingdings" panose="05000000000000000000" pitchFamily="2" charset="2"/>
                        <a:buChar char="§"/>
                      </a:pPr>
                      <a:endParaRPr lang="en-US" sz="1000">
                        <a:solidFill>
                          <a:schemeClr val="tx1">
                            <a:lumMod val="75000"/>
                            <a:lumOff val="25000"/>
                          </a:schemeClr>
                        </a:solidFill>
                      </a:endParaRPr>
                    </a:p>
                    <a:p>
                      <a:pPr marL="171450" marR="0" indent="-171450" algn="l" rtl="0">
                        <a:lnSpc>
                          <a:spcPct val="100000"/>
                        </a:lnSpc>
                        <a:spcBef>
                          <a:spcPts val="0"/>
                        </a:spcBef>
                        <a:spcAft>
                          <a:spcPts val="0"/>
                        </a:spcAft>
                        <a:buClr>
                          <a:srgbClr val="0070C0"/>
                        </a:buClr>
                        <a:buFont typeface="Wingdings" panose="05000000000000000000" pitchFamily="2" charset="2"/>
                        <a:buChar char="§"/>
                      </a:pPr>
                      <a:r>
                        <a:rPr lang="en-US" sz="1000" b="0" i="0" u="none" strike="noStrike" cap="none">
                          <a:solidFill>
                            <a:schemeClr val="tx1">
                              <a:lumMod val="75000"/>
                              <a:lumOff val="25000"/>
                            </a:schemeClr>
                          </a:solidFill>
                          <a:latin typeface="Arial"/>
                          <a:ea typeface="Arial"/>
                          <a:cs typeface="Arial"/>
                          <a:sym typeface="Arial"/>
                        </a:rPr>
                        <a:t>Being mentored by an expert in the particular area of interest.</a:t>
                      </a:r>
                    </a:p>
                    <a:p>
                      <a:pPr marL="171450" marR="0" indent="-171450" algn="l" rtl="0">
                        <a:lnSpc>
                          <a:spcPct val="100000"/>
                        </a:lnSpc>
                        <a:spcBef>
                          <a:spcPts val="0"/>
                        </a:spcBef>
                        <a:spcAft>
                          <a:spcPts val="0"/>
                        </a:spcAft>
                        <a:buClr>
                          <a:srgbClr val="0070C0"/>
                        </a:buClr>
                        <a:buFont typeface="Wingdings" panose="05000000000000000000" pitchFamily="2" charset="2"/>
                        <a:buChar char="§"/>
                      </a:pPr>
                      <a:endParaRPr lang="en-US" sz="1000" b="0" i="0" u="none" strike="noStrike" cap="none">
                        <a:solidFill>
                          <a:schemeClr val="tx1">
                            <a:lumMod val="75000"/>
                            <a:lumOff val="25000"/>
                          </a:schemeClr>
                        </a:solidFill>
                        <a:latin typeface="Arial"/>
                        <a:cs typeface="Arial"/>
                        <a:sym typeface="Arial"/>
                      </a:endParaRPr>
                    </a:p>
                    <a:p>
                      <a:pPr marL="171450" indent="-171450">
                        <a:buClr>
                          <a:srgbClr val="0070C0"/>
                        </a:buClr>
                        <a:buFont typeface="Wingdings" panose="05000000000000000000" pitchFamily="2" charset="2"/>
                        <a:buChar char="§"/>
                      </a:pPr>
                      <a:r>
                        <a:rPr lang="en-US" sz="1000">
                          <a:solidFill>
                            <a:schemeClr val="tx1">
                              <a:lumMod val="75000"/>
                              <a:lumOff val="25000"/>
                            </a:schemeClr>
                          </a:solidFill>
                        </a:rPr>
                        <a:t>Conferences can be great places to build networks and understand how other people approach challenges you face </a:t>
                      </a:r>
                      <a:endParaRPr lang="en-US" sz="1000"/>
                    </a:p>
                    <a:p>
                      <a:endParaRPr lang="en-US" sz="1000"/>
                    </a:p>
                    <a:p>
                      <a:endParaRPr lang="en-US" sz="1000"/>
                    </a:p>
                    <a:p>
                      <a:endParaRPr lang="en-US" sz="1000"/>
                    </a:p>
                  </a:txBody>
                  <a:tcPr/>
                </a:tc>
                <a:extLst>
                  <a:ext uri="{0D108BD9-81ED-4DB2-BD59-A6C34878D82A}">
                    <a16:rowId xmlns:a16="http://schemas.microsoft.com/office/drawing/2014/main" val="1192171515"/>
                  </a:ext>
                </a:extLst>
              </a:tr>
            </a:tbl>
          </a:graphicData>
        </a:graphic>
      </p:graphicFrame>
    </p:spTree>
    <p:extLst>
      <p:ext uri="{BB962C8B-B14F-4D97-AF65-F5344CB8AC3E}">
        <p14:creationId xmlns:p14="http://schemas.microsoft.com/office/powerpoint/2010/main" val="2726999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F9219-3F0D-47B6-9E54-7CC65C5206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graphicFrame>
        <p:nvGraphicFramePr>
          <p:cNvPr id="7" name="Table 7">
            <a:extLst>
              <a:ext uri="{FF2B5EF4-FFF2-40B4-BE49-F238E27FC236}">
                <a16:creationId xmlns:a16="http://schemas.microsoft.com/office/drawing/2014/main" id="{B9D800F3-A33D-460C-A4AD-F85070B50418}"/>
              </a:ext>
            </a:extLst>
          </p:cNvPr>
          <p:cNvGraphicFramePr>
            <a:graphicFrameLocks noGrp="1"/>
          </p:cNvGraphicFramePr>
          <p:nvPr/>
        </p:nvGraphicFramePr>
        <p:xfrm>
          <a:off x="45575" y="204407"/>
          <a:ext cx="2767201" cy="4598393"/>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465579">
                <a:tc>
                  <a:txBody>
                    <a:bodyPr/>
                    <a:lstStyle/>
                    <a:p>
                      <a:pPr marL="0" indent="0">
                        <a:buFont typeface="Wingdings" panose="05000000000000000000" pitchFamily="2" charset="2"/>
                        <a:buNone/>
                      </a:pPr>
                      <a:r>
                        <a:rPr lang="en-US" b="1">
                          <a:solidFill>
                            <a:schemeClr val="bg1"/>
                          </a:solidFill>
                        </a:rPr>
                        <a:t>70% - On the Job Training </a:t>
                      </a:r>
                    </a:p>
                  </a:txBody>
                  <a:tcPr>
                    <a:solidFill>
                      <a:srgbClr val="7030A0"/>
                    </a:solidFill>
                  </a:tcPr>
                </a:tc>
                <a:extLst>
                  <a:ext uri="{0D108BD9-81ED-4DB2-BD59-A6C34878D82A}">
                    <a16:rowId xmlns:a16="http://schemas.microsoft.com/office/drawing/2014/main" val="3922941197"/>
                  </a:ext>
                </a:extLst>
              </a:tr>
              <a:tr h="4132814">
                <a:tc>
                  <a:txBody>
                    <a:bodyPr/>
                    <a:lstStyle/>
                    <a:p>
                      <a:pPr marL="171450" indent="-171450">
                        <a:buFont typeface="Arial" panose="020B0604020202020204" pitchFamily="34" charset="0"/>
                        <a:buChar char="•"/>
                      </a:pPr>
                      <a:r>
                        <a:rPr lang="en-US" sz="1400" b="0" i="1" u="none" strike="noStrike" cap="none">
                          <a:solidFill>
                            <a:schemeClr val="tx1">
                              <a:lumMod val="85000"/>
                              <a:lumOff val="15000"/>
                            </a:schemeClr>
                          </a:solidFill>
                          <a:latin typeface="Arial"/>
                          <a:ea typeface="Arial"/>
                          <a:cs typeface="Arial"/>
                          <a:sym typeface="Arial"/>
                        </a:rPr>
                        <a:t>Being part of/leading a project.</a:t>
                      </a:r>
                    </a:p>
                    <a:p>
                      <a:pPr marL="0" indent="0">
                        <a:buFont typeface="Arial" panose="020B0604020202020204" pitchFamily="34" charset="0"/>
                        <a:buNone/>
                      </a:pPr>
                      <a:endParaRPr lang="en-US" sz="1400" b="0" i="1" u="none" strike="noStrike" cap="none">
                        <a:solidFill>
                          <a:schemeClr val="tx1">
                            <a:lumMod val="85000"/>
                            <a:lumOff val="15000"/>
                          </a:schemeClr>
                        </a:solidFill>
                        <a:latin typeface="Arial"/>
                        <a:ea typeface="Arial"/>
                        <a:cs typeface="Arial"/>
                        <a:sym typeface="Arial"/>
                      </a:endParaRPr>
                    </a:p>
                    <a:p>
                      <a:pPr marL="0" indent="0">
                        <a:buFont typeface="Arial" panose="020B0604020202020204" pitchFamily="34" charset="0"/>
                        <a:buNone/>
                      </a:pPr>
                      <a:endParaRPr lang="en-US" sz="1400" b="0" i="1" u="none" strike="noStrike" cap="none">
                        <a:solidFill>
                          <a:schemeClr val="tx1">
                            <a:lumMod val="85000"/>
                            <a:lumOff val="15000"/>
                          </a:schemeClr>
                        </a:solidFill>
                        <a:latin typeface="Arial"/>
                        <a:ea typeface="Arial"/>
                        <a:cs typeface="Arial"/>
                        <a:sym typeface="Arial"/>
                      </a:endParaRPr>
                    </a:p>
                    <a:p>
                      <a:pPr marL="0" indent="0">
                        <a:buFont typeface="Arial" panose="020B0604020202020204" pitchFamily="34" charset="0"/>
                        <a:buNone/>
                      </a:pPr>
                      <a:endParaRPr lang="en-US" sz="1400" b="0" i="1" u="none" strike="noStrike" cap="none">
                        <a:solidFill>
                          <a:schemeClr val="tx1">
                            <a:lumMod val="85000"/>
                            <a:lumOff val="15000"/>
                          </a:schemeClr>
                        </a:solidFill>
                        <a:latin typeface="Arial"/>
                        <a:ea typeface="Arial"/>
                        <a:cs typeface="Arial"/>
                        <a:sym typeface="Arial"/>
                      </a:endParaRPr>
                    </a:p>
                    <a:p>
                      <a:pPr marL="0" indent="0">
                        <a:buFont typeface="Arial" panose="020B0604020202020204" pitchFamily="34" charset="0"/>
                        <a:buNone/>
                      </a:pPr>
                      <a:endParaRPr lang="en-US" sz="1400" b="0" i="1" u="none" strike="noStrike" cap="none">
                        <a:solidFill>
                          <a:schemeClr val="tx1">
                            <a:lumMod val="85000"/>
                            <a:lumOff val="15000"/>
                          </a:schemeClr>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a:solidFill>
                            <a:schemeClr val="tx1">
                              <a:lumMod val="85000"/>
                              <a:lumOff val="15000"/>
                            </a:schemeClr>
                          </a:solidFill>
                          <a:latin typeface="Arial"/>
                          <a:cs typeface="Arial"/>
                          <a:sym typeface="Arial"/>
                        </a:rPr>
                        <a:t>Joining cross functional Project that will work together on building a dashboard. </a:t>
                      </a:r>
                      <a:endParaRPr lang="en-US" sz="1400" b="0" i="1" u="none" strike="noStrike" cap="none">
                        <a:solidFill>
                          <a:schemeClr val="tx1">
                            <a:lumMod val="85000"/>
                            <a:lumOff val="15000"/>
                          </a:schemeClr>
                        </a:solidFill>
                        <a:latin typeface="Arial"/>
                        <a:ea typeface="Arial"/>
                        <a:cs typeface="Arial"/>
                        <a:sym typeface="Arial"/>
                      </a:endParaRPr>
                    </a:p>
                    <a:p>
                      <a:pPr marL="0" indent="0">
                        <a:buFont typeface="Arial" panose="020B0604020202020204" pitchFamily="34" charset="0"/>
                        <a:buNone/>
                      </a:pPr>
                      <a:endParaRPr lang="en-US" sz="1400" b="0" i="1" u="none" strike="noStrike" cap="none">
                        <a:solidFill>
                          <a:schemeClr val="tx1">
                            <a:lumMod val="85000"/>
                            <a:lumOff val="15000"/>
                          </a:schemeClr>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a:solidFill>
                            <a:schemeClr val="tx1">
                              <a:lumMod val="85000"/>
                              <a:lumOff val="15000"/>
                            </a:schemeClr>
                          </a:solidFill>
                          <a:latin typeface="Arial"/>
                          <a:ea typeface="Arial"/>
                          <a:cs typeface="Arial"/>
                          <a:sym typeface="Arial"/>
                        </a:rPr>
                        <a:t>Request for opportunity to present during your team/department meetings</a:t>
                      </a:r>
                    </a:p>
                    <a:p>
                      <a:pPr marL="171450" indent="-171450">
                        <a:buFont typeface="Arial" panose="020B0604020202020204" pitchFamily="34" charset="0"/>
                        <a:buChar char="•"/>
                      </a:pPr>
                      <a:endParaRPr lang="en-US" sz="1400" b="0" i="1" u="none" strike="noStrike" cap="none">
                        <a:solidFill>
                          <a:schemeClr val="tx1">
                            <a:lumMod val="85000"/>
                            <a:lumOff val="15000"/>
                          </a:schemeClr>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a:solidFill>
                            <a:schemeClr val="tx1">
                              <a:lumMod val="85000"/>
                              <a:lumOff val="15000"/>
                            </a:schemeClr>
                          </a:solidFill>
                          <a:latin typeface="Arial"/>
                          <a:ea typeface="Arial"/>
                          <a:cs typeface="Arial"/>
                          <a:sym typeface="Arial"/>
                        </a:rPr>
                        <a:t>Look for the opportunity to be part of a cross functional project</a:t>
                      </a:r>
                    </a:p>
                    <a:p>
                      <a:pPr marL="171450" indent="-171450">
                        <a:buFont typeface="Arial" panose="020B0604020202020204" pitchFamily="34" charset="0"/>
                        <a:buChar char="•"/>
                      </a:pPr>
                      <a:endParaRPr lang="en-US" sz="1000" b="0" i="1" u="none" strike="noStrike" cap="none">
                        <a:solidFill>
                          <a:schemeClr val="tx1">
                            <a:lumMod val="85000"/>
                            <a:lumOff val="15000"/>
                          </a:schemeClr>
                        </a:solidFill>
                        <a:latin typeface="Arial"/>
                        <a:ea typeface="Arial"/>
                        <a:cs typeface="Arial"/>
                        <a:sym typeface="Arial"/>
                      </a:endParaRPr>
                    </a:p>
                    <a:p>
                      <a:pPr marL="171450" indent="-171450">
                        <a:buFont typeface="Arial" panose="020B0604020202020204" pitchFamily="34" charset="0"/>
                        <a:buChar char="•"/>
                      </a:pPr>
                      <a:endParaRPr lang="en-US" sz="1000" b="0" i="1" u="none" strike="noStrike" cap="none">
                        <a:solidFill>
                          <a:schemeClr val="tx1">
                            <a:lumMod val="75000"/>
                            <a:lumOff val="25000"/>
                          </a:schemeClr>
                        </a:solidFill>
                        <a:latin typeface="Arial"/>
                        <a:ea typeface="Arial"/>
                        <a:cs typeface="Arial"/>
                        <a:sym typeface="Arial"/>
                      </a:endParaRPr>
                    </a:p>
                    <a:p>
                      <a:pPr marL="228600" indent="-228600">
                        <a:buClr>
                          <a:srgbClr val="0070C0"/>
                        </a:buClr>
                        <a:buFont typeface="+mj-lt"/>
                        <a:buAutoNum type="arabicPeriod"/>
                      </a:pPr>
                      <a:endParaRPr lang="en-US" sz="1000">
                        <a:solidFill>
                          <a:schemeClr val="tx1">
                            <a:lumMod val="75000"/>
                            <a:lumOff val="25000"/>
                          </a:schemeClr>
                        </a:solidFill>
                      </a:endParaRPr>
                    </a:p>
                  </a:txBody>
                  <a:tcPr/>
                </a:tc>
                <a:extLst>
                  <a:ext uri="{0D108BD9-81ED-4DB2-BD59-A6C34878D82A}">
                    <a16:rowId xmlns:a16="http://schemas.microsoft.com/office/drawing/2014/main" val="1192171515"/>
                  </a:ext>
                </a:extLst>
              </a:tr>
            </a:tbl>
          </a:graphicData>
        </a:graphic>
      </p:graphicFrame>
      <p:graphicFrame>
        <p:nvGraphicFramePr>
          <p:cNvPr id="11" name="Table 7">
            <a:extLst>
              <a:ext uri="{FF2B5EF4-FFF2-40B4-BE49-F238E27FC236}">
                <a16:creationId xmlns:a16="http://schemas.microsoft.com/office/drawing/2014/main" id="{04AC39F9-F4DE-4B68-B9C1-DE34F808C314}"/>
              </a:ext>
            </a:extLst>
          </p:cNvPr>
          <p:cNvGraphicFramePr>
            <a:graphicFrameLocks noGrp="1"/>
          </p:cNvGraphicFramePr>
          <p:nvPr>
            <p:extLst>
              <p:ext uri="{D42A27DB-BD31-4B8C-83A1-F6EECF244321}">
                <p14:modId xmlns:p14="http://schemas.microsoft.com/office/powerpoint/2010/main" val="3657945020"/>
              </p:ext>
            </p:extLst>
          </p:nvPr>
        </p:nvGraphicFramePr>
        <p:xfrm>
          <a:off x="5970765" y="228600"/>
          <a:ext cx="2767201" cy="4605432"/>
        </p:xfrm>
        <a:graphic>
          <a:graphicData uri="http://schemas.openxmlformats.org/drawingml/2006/table">
            <a:tbl>
              <a:tblPr firstRow="1" bandRow="1">
                <a:tableStyleId>{6B5681E7-3F6B-493A-A081-50176DB923CF}</a:tableStyleId>
              </a:tblPr>
              <a:tblGrid>
                <a:gridCol w="2767201">
                  <a:extLst>
                    <a:ext uri="{9D8B030D-6E8A-4147-A177-3AD203B41FA5}">
                      <a16:colId xmlns:a16="http://schemas.microsoft.com/office/drawing/2014/main" val="3537660588"/>
                    </a:ext>
                  </a:extLst>
                </a:gridCol>
              </a:tblGrid>
              <a:tr h="471483">
                <a:tc>
                  <a:txBody>
                    <a:bodyPr/>
                    <a:lstStyle/>
                    <a:p>
                      <a:r>
                        <a:rPr lang="en-US" b="1">
                          <a:solidFill>
                            <a:schemeClr val="bg1"/>
                          </a:solidFill>
                        </a:rPr>
                        <a:t>10% - Classroom/e-Learning </a:t>
                      </a:r>
                    </a:p>
                  </a:txBody>
                  <a:tcPr>
                    <a:solidFill>
                      <a:srgbClr val="0070C0"/>
                    </a:solidFill>
                  </a:tcPr>
                </a:tc>
                <a:extLst>
                  <a:ext uri="{0D108BD9-81ED-4DB2-BD59-A6C34878D82A}">
                    <a16:rowId xmlns:a16="http://schemas.microsoft.com/office/drawing/2014/main" val="3922941197"/>
                  </a:ext>
                </a:extLst>
              </a:tr>
              <a:tr h="4133949">
                <a:tc>
                  <a:txBody>
                    <a:bodyPr/>
                    <a:lstStyle/>
                    <a:p>
                      <a:pPr marL="171450" indent="-171450">
                        <a:buFont typeface="Arial" panose="020B0604020202020204" pitchFamily="34" charset="0"/>
                        <a:buChar char="•"/>
                      </a:pPr>
                      <a:r>
                        <a:rPr lang="en-US" sz="1400" i="1">
                          <a:solidFill>
                            <a:schemeClr val="tx1">
                              <a:lumMod val="85000"/>
                              <a:lumOff val="15000"/>
                            </a:schemeClr>
                          </a:solidFill>
                        </a:rPr>
                        <a:t>Attend the Presentation skills training that is on drive in calendar</a:t>
                      </a:r>
                    </a:p>
                    <a:p>
                      <a:pPr marL="0" indent="0">
                        <a:buFont typeface="Arial" panose="020B0604020202020204" pitchFamily="34" charset="0"/>
                        <a:buNone/>
                      </a:pPr>
                      <a:endParaRPr lang="en-US" sz="1400" i="1">
                        <a:solidFill>
                          <a:schemeClr val="tx1">
                            <a:lumMod val="85000"/>
                            <a:lumOff val="15000"/>
                          </a:schemeClr>
                        </a:solidFill>
                      </a:endParaRPr>
                    </a:p>
                    <a:p>
                      <a:pPr marL="0" indent="0">
                        <a:buFont typeface="Arial" panose="020B0604020202020204" pitchFamily="34" charset="0"/>
                        <a:buNone/>
                      </a:pPr>
                      <a:endParaRPr lang="en-US" sz="1400" i="1">
                        <a:solidFill>
                          <a:schemeClr val="tx1">
                            <a:lumMod val="85000"/>
                            <a:lumOff val="15000"/>
                          </a:schemeClr>
                        </a:solidFill>
                      </a:endParaRPr>
                    </a:p>
                    <a:p>
                      <a:pPr marL="0" indent="0">
                        <a:buFont typeface="Arial" panose="020B0604020202020204" pitchFamily="34" charset="0"/>
                        <a:buNone/>
                      </a:pPr>
                      <a:endParaRPr lang="en-US" sz="1400" i="1">
                        <a:solidFill>
                          <a:schemeClr val="tx1">
                            <a:lumMod val="85000"/>
                            <a:lumOff val="15000"/>
                          </a:schemeClr>
                        </a:solidFill>
                      </a:endParaRPr>
                    </a:p>
                    <a:p>
                      <a:pPr marL="171450" indent="-171450">
                        <a:buFont typeface="Arial" panose="020B0604020202020204" pitchFamily="34" charset="0"/>
                        <a:buChar char="•"/>
                      </a:pPr>
                      <a:r>
                        <a:rPr lang="en-US" sz="1400" i="1">
                          <a:solidFill>
                            <a:schemeClr val="tx1">
                              <a:lumMod val="85000"/>
                              <a:lumOff val="15000"/>
                            </a:schemeClr>
                          </a:solidFill>
                        </a:rPr>
                        <a:t>Enroll in the reporting &amp; analysis certificate.</a:t>
                      </a:r>
                    </a:p>
                    <a:p>
                      <a:pPr marL="0" indent="0">
                        <a:buFont typeface="Arial" panose="020B0604020202020204" pitchFamily="34" charset="0"/>
                        <a:buNone/>
                      </a:pPr>
                      <a:endParaRPr lang="en-US" sz="1400" i="1">
                        <a:solidFill>
                          <a:schemeClr val="tx1">
                            <a:lumMod val="85000"/>
                            <a:lumOff val="15000"/>
                          </a:schemeClr>
                        </a:solidFill>
                      </a:endParaRPr>
                    </a:p>
                    <a:p>
                      <a:pPr marL="171450" indent="-171450">
                        <a:buFont typeface="Arial" panose="020B0604020202020204" pitchFamily="34" charset="0"/>
                        <a:buChar char="•"/>
                      </a:pPr>
                      <a:endParaRPr lang="en-US" sz="1400" i="1">
                        <a:solidFill>
                          <a:schemeClr val="tx1">
                            <a:lumMod val="85000"/>
                            <a:lumOff val="15000"/>
                          </a:schemeClr>
                        </a:solidFill>
                      </a:endParaRPr>
                    </a:p>
                    <a:p>
                      <a:pPr marL="171450" indent="-171450">
                        <a:buFont typeface="Arial" panose="020B0604020202020204" pitchFamily="34" charset="0"/>
                        <a:buChar char="•"/>
                      </a:pPr>
                      <a:r>
                        <a:rPr lang="en-US" sz="1400" i="1">
                          <a:solidFill>
                            <a:schemeClr val="tx1">
                              <a:lumMod val="85000"/>
                              <a:lumOff val="15000"/>
                            </a:schemeClr>
                          </a:solidFill>
                        </a:rPr>
                        <a:t>Read the leading change book for Kotter.</a:t>
                      </a:r>
                    </a:p>
                    <a:p>
                      <a:pPr marL="171450" indent="-171450">
                        <a:buFont typeface="Arial" panose="020B0604020202020204" pitchFamily="34" charset="0"/>
                        <a:buChar char="•"/>
                      </a:pPr>
                      <a:endParaRPr lang="en-US" sz="1400" i="1">
                        <a:solidFill>
                          <a:schemeClr val="tx1">
                            <a:lumMod val="85000"/>
                            <a:lumOff val="15000"/>
                          </a:schemeClr>
                        </a:solidFill>
                      </a:endParaRPr>
                    </a:p>
                    <a:p>
                      <a:pPr marL="171450" indent="-171450">
                        <a:buFont typeface="Arial" panose="020B0604020202020204" pitchFamily="34" charset="0"/>
                        <a:buChar char="•"/>
                      </a:pPr>
                      <a:endParaRPr lang="en-US" sz="1400" i="1">
                        <a:solidFill>
                          <a:schemeClr val="tx1">
                            <a:lumMod val="85000"/>
                            <a:lumOff val="15000"/>
                          </a:schemeClr>
                        </a:solidFill>
                      </a:endParaRPr>
                    </a:p>
                    <a:p>
                      <a:pPr marL="171450" indent="-171450">
                        <a:buFont typeface="Arial" panose="020B0604020202020204" pitchFamily="34" charset="0"/>
                        <a:buChar char="•"/>
                      </a:pPr>
                      <a:r>
                        <a:rPr lang="en-US" sz="1400" i="1">
                          <a:solidFill>
                            <a:schemeClr val="tx1">
                              <a:lumMod val="85000"/>
                              <a:lumOff val="15000"/>
                            </a:schemeClr>
                          </a:solidFill>
                        </a:rPr>
                        <a:t>Listen to Tedtalks about the importance of teamwork.</a:t>
                      </a:r>
                    </a:p>
                    <a:p>
                      <a:pPr marL="0" indent="0">
                        <a:buFont typeface="Arial" panose="020B0604020202020204" pitchFamily="34" charset="0"/>
                        <a:buNone/>
                      </a:pPr>
                      <a:endParaRPr lang="en-US" sz="1400" i="1">
                        <a:solidFill>
                          <a:schemeClr val="tx1">
                            <a:lumMod val="85000"/>
                            <a:lumOff val="15000"/>
                          </a:schemeClr>
                        </a:solidFill>
                      </a:endParaRPr>
                    </a:p>
                    <a:p>
                      <a:endParaRPr lang="en-US" sz="1000"/>
                    </a:p>
                    <a:p>
                      <a:endParaRPr lang="en-US" sz="1000"/>
                    </a:p>
                  </a:txBody>
                  <a:tcPr/>
                </a:tc>
                <a:extLst>
                  <a:ext uri="{0D108BD9-81ED-4DB2-BD59-A6C34878D82A}">
                    <a16:rowId xmlns:a16="http://schemas.microsoft.com/office/drawing/2014/main" val="1192171515"/>
                  </a:ext>
                </a:extLst>
              </a:tr>
            </a:tbl>
          </a:graphicData>
        </a:graphic>
      </p:graphicFrame>
      <p:graphicFrame>
        <p:nvGraphicFramePr>
          <p:cNvPr id="12" name="Table 7">
            <a:extLst>
              <a:ext uri="{FF2B5EF4-FFF2-40B4-BE49-F238E27FC236}">
                <a16:creationId xmlns:a16="http://schemas.microsoft.com/office/drawing/2014/main" id="{750A4C26-30E1-452C-BF8B-D615004FEA05}"/>
              </a:ext>
            </a:extLst>
          </p:cNvPr>
          <p:cNvGraphicFramePr>
            <a:graphicFrameLocks noGrp="1"/>
          </p:cNvGraphicFramePr>
          <p:nvPr/>
        </p:nvGraphicFramePr>
        <p:xfrm>
          <a:off x="3004173" y="216122"/>
          <a:ext cx="2778928" cy="4666392"/>
        </p:xfrm>
        <a:graphic>
          <a:graphicData uri="http://schemas.openxmlformats.org/drawingml/2006/table">
            <a:tbl>
              <a:tblPr firstRow="1" bandRow="1">
                <a:tableStyleId>{6B5681E7-3F6B-493A-A081-50176DB923CF}</a:tableStyleId>
              </a:tblPr>
              <a:tblGrid>
                <a:gridCol w="2778928">
                  <a:extLst>
                    <a:ext uri="{9D8B030D-6E8A-4147-A177-3AD203B41FA5}">
                      <a16:colId xmlns:a16="http://schemas.microsoft.com/office/drawing/2014/main" val="3537660588"/>
                    </a:ext>
                  </a:extLst>
                </a:gridCol>
              </a:tblGrid>
              <a:tr h="429672">
                <a:tc>
                  <a:txBody>
                    <a:bodyPr/>
                    <a:lstStyle/>
                    <a:p>
                      <a:r>
                        <a:rPr lang="en-US" b="1">
                          <a:solidFill>
                            <a:schemeClr val="bg1"/>
                          </a:solidFill>
                        </a:rPr>
                        <a:t>20% - Social Learning </a:t>
                      </a:r>
                    </a:p>
                  </a:txBody>
                  <a:tcPr>
                    <a:solidFill>
                      <a:srgbClr val="92D050"/>
                    </a:solidFill>
                  </a:tcPr>
                </a:tc>
                <a:extLst>
                  <a:ext uri="{0D108BD9-81ED-4DB2-BD59-A6C34878D82A}">
                    <a16:rowId xmlns:a16="http://schemas.microsoft.com/office/drawing/2014/main" val="3922941197"/>
                  </a:ext>
                </a:extLst>
              </a:tr>
              <a:tr h="4156695">
                <a:tc>
                  <a:txBody>
                    <a:bodyPr/>
                    <a:lstStyle/>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a:solidFill>
                            <a:schemeClr val="tx1">
                              <a:lumMod val="85000"/>
                              <a:lumOff val="15000"/>
                            </a:schemeClr>
                          </a:solidFill>
                          <a:latin typeface="Arial"/>
                          <a:ea typeface="Arial"/>
                          <a:cs typeface="Arial"/>
                          <a:sym typeface="Arial"/>
                        </a:rPr>
                        <a:t>Shadow a colleague who is strong in presenting through the whole process of structuring, developing and delivering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1" u="none" strike="noStrike" cap="none">
                        <a:solidFill>
                          <a:schemeClr val="tx1">
                            <a:lumMod val="85000"/>
                            <a:lumOff val="15000"/>
                          </a:schemeClr>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400" b="0" i="1" u="none" strike="noStrike" cap="none">
                        <a:solidFill>
                          <a:schemeClr val="tx1">
                            <a:lumMod val="85000"/>
                            <a:lumOff val="15000"/>
                          </a:schemeClr>
                        </a:solidFill>
                        <a:latin typeface="Arial"/>
                        <a:ea typeface="Arial"/>
                        <a:cs typeface="Arial"/>
                        <a:sym typeface="Arial"/>
                      </a:endParaRP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a:solidFill>
                            <a:schemeClr val="tx1">
                              <a:lumMod val="85000"/>
                              <a:lumOff val="15000"/>
                            </a:schemeClr>
                          </a:solidFill>
                          <a:latin typeface="Arial"/>
                          <a:ea typeface="Arial"/>
                          <a:cs typeface="Arial"/>
                          <a:sym typeface="Arial"/>
                        </a:rPr>
                        <a:t>Get mentored by business leader on ways to work in unstructured environment.</a:t>
                      </a: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400" b="0" i="1" u="none" strike="noStrike" cap="none">
                        <a:solidFill>
                          <a:schemeClr val="tx1">
                            <a:lumMod val="85000"/>
                            <a:lumOff val="15000"/>
                          </a:schemeClr>
                        </a:solidFill>
                        <a:latin typeface="Arial"/>
                        <a:ea typeface="Arial"/>
                        <a:cs typeface="Arial"/>
                        <a:sym typeface="Arial"/>
                      </a:endParaRP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a:solidFill>
                            <a:schemeClr val="tx1">
                              <a:lumMod val="85000"/>
                              <a:lumOff val="15000"/>
                            </a:schemeClr>
                          </a:solidFill>
                          <a:latin typeface="Arial"/>
                          <a:ea typeface="Arial"/>
                          <a:cs typeface="Arial"/>
                          <a:sym typeface="Arial"/>
                        </a:rPr>
                        <a:t>Attend a peer learning circle and participate in the working groups. </a:t>
                      </a: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400" b="0" i="1" u="none" strike="noStrike" cap="none">
                        <a:solidFill>
                          <a:schemeClr val="tx1">
                            <a:lumMod val="85000"/>
                            <a:lumOff val="15000"/>
                          </a:schemeClr>
                        </a:solidFill>
                        <a:latin typeface="Arial"/>
                        <a:ea typeface="Arial"/>
                        <a:cs typeface="Arial"/>
                        <a:sym typeface="Arial"/>
                      </a:endParaRPr>
                    </a:p>
                    <a:p>
                      <a:pPr marL="173038" marR="0" lvl="0" indent="-17303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1" u="none" strike="noStrike" cap="none">
                          <a:solidFill>
                            <a:schemeClr val="tx1">
                              <a:lumMod val="85000"/>
                              <a:lumOff val="15000"/>
                            </a:schemeClr>
                          </a:solidFill>
                          <a:latin typeface="Arial"/>
                          <a:ea typeface="Arial"/>
                          <a:cs typeface="Arial"/>
                          <a:sym typeface="Arial"/>
                        </a:rPr>
                        <a:t>Job shadow the reporting &amp; analyst specialist in your teams</a:t>
                      </a:r>
                    </a:p>
                    <a:p>
                      <a:endParaRPr lang="en-US" sz="1000"/>
                    </a:p>
                    <a:p>
                      <a:endParaRPr lang="en-US" sz="1000"/>
                    </a:p>
                  </a:txBody>
                  <a:tcPr/>
                </a:tc>
                <a:extLst>
                  <a:ext uri="{0D108BD9-81ED-4DB2-BD59-A6C34878D82A}">
                    <a16:rowId xmlns:a16="http://schemas.microsoft.com/office/drawing/2014/main" val="1192171515"/>
                  </a:ext>
                </a:extLst>
              </a:tr>
            </a:tbl>
          </a:graphicData>
        </a:graphic>
      </p:graphicFrame>
    </p:spTree>
    <p:extLst>
      <p:ext uri="{BB962C8B-B14F-4D97-AF65-F5344CB8AC3E}">
        <p14:creationId xmlns:p14="http://schemas.microsoft.com/office/powerpoint/2010/main" val="42147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FFFFFF"/>
                </a:solidFill>
              </a:defRPr>
            </a:lvl1pPr>
          </a:lstStyle>
          <a:p>
            <a:pPr defTabSz="1285843" hangingPunct="0">
              <a:spcBef>
                <a:spcPts val="1238"/>
              </a:spcBef>
              <a:buClrTx/>
              <a:defRPr/>
            </a:pPr>
            <a:fld id="{86CB4B4D-7CA3-9044-876B-883B54F8677D}" type="slidenum">
              <a:rPr sz="750">
                <a:latin typeface="Graphik"/>
                <a:sym typeface="Graphik"/>
              </a:rPr>
              <a:pPr defTabSz="1285843" hangingPunct="0">
                <a:spcBef>
                  <a:spcPts val="1238"/>
                </a:spcBef>
                <a:buClrTx/>
                <a:defRPr/>
              </a:pPr>
              <a:t>3</a:t>
            </a:fld>
            <a:endParaRPr sz="750">
              <a:latin typeface="Graphik"/>
              <a:sym typeface="Graphik"/>
            </a:endParaRPr>
          </a:p>
        </p:txBody>
      </p:sp>
      <p:pic>
        <p:nvPicPr>
          <p:cNvPr id="27" name="Picture 6" descr="Futuristic Highway and Cityscape in Stock Footage Video (100 ...">
            <a:extLst>
              <a:ext uri="{FF2B5EF4-FFF2-40B4-BE49-F238E27FC236}">
                <a16:creationId xmlns:a16="http://schemas.microsoft.com/office/drawing/2014/main" id="{46D7CF0E-C282-41DC-AA43-BC6D1592146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1066" r="21066"/>
          <a:stretch/>
        </p:blipFill>
        <p:spPr bwMode="auto">
          <a:xfrm>
            <a:off x="2492346" y="1174552"/>
            <a:ext cx="1927051" cy="2742525"/>
          </a:xfrm>
          <a:prstGeom prst="rect">
            <a:avLst/>
          </a:prstGeom>
          <a:noFill/>
          <a:ln>
            <a:solidFill>
              <a:srgbClr val="FAF7F7"/>
            </a:solidFill>
          </a:ln>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F250D4BE-1DE4-4CBF-8C8E-52B308E0CF7C}"/>
              </a:ext>
            </a:extLst>
          </p:cNvPr>
          <p:cNvPicPr>
            <a:picLocks noChangeAspect="1"/>
          </p:cNvPicPr>
          <p:nvPr/>
        </p:nvPicPr>
        <p:blipFill rotWithShape="1">
          <a:blip r:embed="rId4">
            <a:extLst>
              <a:ext uri="{28A0092B-C50C-407E-A947-70E740481C1C}">
                <a14:useLocalDpi xmlns:a14="http://schemas.microsoft.com/office/drawing/2010/main"/>
              </a:ext>
            </a:extLst>
          </a:blip>
          <a:srcRect l="1350" t="3766" r="1148" b="3296"/>
          <a:stretch/>
        </p:blipFill>
        <p:spPr>
          <a:xfrm>
            <a:off x="4572000" y="1143841"/>
            <a:ext cx="1927050" cy="2758070"/>
          </a:xfrm>
          <a:prstGeom prst="rect">
            <a:avLst/>
          </a:prstGeom>
          <a:ln>
            <a:solidFill>
              <a:srgbClr val="FAF7F7"/>
            </a:solidFill>
          </a:ln>
        </p:spPr>
      </p:pic>
      <p:pic>
        <p:nvPicPr>
          <p:cNvPr id="1026" name="Picture 2" descr="A collection of 31 different career paths | HR Trend Institute">
            <a:extLst>
              <a:ext uri="{FF2B5EF4-FFF2-40B4-BE49-F238E27FC236}">
                <a16:creationId xmlns:a16="http://schemas.microsoft.com/office/drawing/2014/main" id="{BA6A0F8C-71D8-4322-87C2-67A4A3061F3F}"/>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2332" t="-1519" b="-1758"/>
          <a:stretch/>
        </p:blipFill>
        <p:spPr bwMode="auto">
          <a:xfrm>
            <a:off x="6651652" y="1056234"/>
            <a:ext cx="2051433" cy="284567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7" name="Slide title">
            <a:extLst>
              <a:ext uri="{FF2B5EF4-FFF2-40B4-BE49-F238E27FC236}">
                <a16:creationId xmlns:a16="http://schemas.microsoft.com/office/drawing/2014/main" id="{8868B670-0B93-4544-A6A4-7F5EA2C9F0E7}"/>
              </a:ext>
            </a:extLst>
          </p:cNvPr>
          <p:cNvSpPr txBox="1"/>
          <p:nvPr/>
        </p:nvSpPr>
        <p:spPr>
          <a:xfrm>
            <a:off x="2347834" y="4065819"/>
            <a:ext cx="233650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lvl="0" algn="ctr" hangingPunct="0">
              <a:defRPr/>
            </a:pPr>
            <a:r>
              <a:rPr lang="en-IN" sz="1000">
                <a:solidFill>
                  <a:srgbClr val="0070C0"/>
                </a:solidFill>
                <a:latin typeface="+mj-lt"/>
                <a:cs typeface="News Cycle" panose="020B0604020202020204" charset="2"/>
              </a:rPr>
              <a:t>A road to the future and roles it brings</a:t>
            </a:r>
          </a:p>
        </p:txBody>
      </p:sp>
      <p:sp>
        <p:nvSpPr>
          <p:cNvPr id="38" name="Slide title">
            <a:extLst>
              <a:ext uri="{FF2B5EF4-FFF2-40B4-BE49-F238E27FC236}">
                <a16:creationId xmlns:a16="http://schemas.microsoft.com/office/drawing/2014/main" id="{AE95FB48-02AA-4548-B6F0-505AF98C1A97}"/>
              </a:ext>
            </a:extLst>
          </p:cNvPr>
          <p:cNvSpPr txBox="1"/>
          <p:nvPr/>
        </p:nvSpPr>
        <p:spPr>
          <a:xfrm>
            <a:off x="4218371" y="4065820"/>
            <a:ext cx="2693757"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lvl="0" algn="ctr" hangingPunct="0">
              <a:defRPr/>
            </a:pPr>
            <a:r>
              <a:rPr lang="en-IN" sz="1000">
                <a:solidFill>
                  <a:srgbClr val="0070C0"/>
                </a:solidFill>
                <a:latin typeface="+mj-lt"/>
                <a:cs typeface="News Cycle" panose="020B0604020202020204" charset="2"/>
              </a:rPr>
              <a:t>A journey of</a:t>
            </a:r>
          </a:p>
          <a:p>
            <a:pPr algn="ctr" hangingPunct="0">
              <a:defRPr/>
            </a:pPr>
            <a:r>
              <a:rPr lang="en-IN" sz="1000">
                <a:solidFill>
                  <a:srgbClr val="0070C0"/>
                </a:solidFill>
                <a:latin typeface="+mj-lt"/>
                <a:cs typeface="News Cycle" panose="020B0604020202020204" charset="2"/>
              </a:rPr>
              <a:t>POSSIBILITIES</a:t>
            </a:r>
          </a:p>
        </p:txBody>
      </p:sp>
      <p:sp>
        <p:nvSpPr>
          <p:cNvPr id="39" name="Slide title">
            <a:extLst>
              <a:ext uri="{FF2B5EF4-FFF2-40B4-BE49-F238E27FC236}">
                <a16:creationId xmlns:a16="http://schemas.microsoft.com/office/drawing/2014/main" id="{EE1C989F-DEA9-4E91-9AC6-FD1D88DB680C}"/>
              </a:ext>
            </a:extLst>
          </p:cNvPr>
          <p:cNvSpPr txBox="1"/>
          <p:nvPr/>
        </p:nvSpPr>
        <p:spPr>
          <a:xfrm>
            <a:off x="6098723" y="3988874"/>
            <a:ext cx="2692033"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algn="ctr"/>
            <a:r>
              <a:rPr lang="en-US" sz="1000">
                <a:solidFill>
                  <a:srgbClr val="0070C0"/>
                </a:solidFill>
                <a:latin typeface="+mj-lt"/>
                <a:cs typeface="News Cycle" panose="020B0604020202020204" charset="2"/>
              </a:rPr>
              <a:t> A succession of opportunities to increase Breath and Depth of experience</a:t>
            </a:r>
          </a:p>
        </p:txBody>
      </p:sp>
      <p:sp>
        <p:nvSpPr>
          <p:cNvPr id="17" name="Slide title">
            <a:extLst>
              <a:ext uri="{FF2B5EF4-FFF2-40B4-BE49-F238E27FC236}">
                <a16:creationId xmlns:a16="http://schemas.microsoft.com/office/drawing/2014/main" id="{FC4D69AC-0CF2-4871-9A18-0EF8F1B94FD0}"/>
              </a:ext>
            </a:extLst>
          </p:cNvPr>
          <p:cNvSpPr txBox="1"/>
          <p:nvPr/>
        </p:nvSpPr>
        <p:spPr>
          <a:xfrm>
            <a:off x="-13870" y="21075"/>
            <a:ext cx="6299802"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marL="0" marR="0" lvl="0" indent="0" algn="l" defTabSz="1160859" rtl="0" eaLnBrk="1" fontAlgn="auto" latinLnBrk="0" hangingPunct="0">
              <a:lnSpc>
                <a:spcPct val="100000"/>
              </a:lnSpc>
              <a:spcBef>
                <a:spcPts val="0"/>
              </a:spcBef>
              <a:spcAft>
                <a:spcPts val="0"/>
              </a:spcAft>
              <a:buClrTx/>
              <a:buSzTx/>
              <a:buFontTx/>
              <a:buNone/>
              <a:tabLst/>
              <a:defRPr/>
            </a:pPr>
            <a:r>
              <a:rPr kumimoji="0" lang="en-IN" sz="2800" b="1" i="0" u="none" strike="noStrike" kern="0" cap="all" spc="0" normalizeH="0" baseline="0" noProof="0">
                <a:ln>
                  <a:noFill/>
                </a:ln>
                <a:solidFill>
                  <a:srgbClr val="00B0F0"/>
                </a:solidFill>
                <a:effectLst/>
                <a:uLnTx/>
                <a:uFillTx/>
                <a:latin typeface="Century Gothic" panose="020B0502020202020204" pitchFamily="34" charset="0"/>
                <a:sym typeface="Arial Black"/>
              </a:rPr>
              <a:t>What does career mean to you?</a:t>
            </a:r>
            <a:endParaRPr kumimoji="0" sz="2800" b="1" i="0" u="none" strike="noStrike" kern="0" cap="all" spc="0" normalizeH="0" baseline="0" noProof="0">
              <a:ln>
                <a:noFill/>
              </a:ln>
              <a:solidFill>
                <a:srgbClr val="00B0F0"/>
              </a:solidFill>
              <a:effectLst/>
              <a:uLnTx/>
              <a:uFillTx/>
              <a:latin typeface="Century Gothic" panose="020B0502020202020204" pitchFamily="34" charset="0"/>
              <a:sym typeface="Arial Black"/>
            </a:endParaRPr>
          </a:p>
        </p:txBody>
      </p:sp>
      <p:pic>
        <p:nvPicPr>
          <p:cNvPr id="11" name="Picture 2" descr="C:\Users\Lucy\Downloads\iStock_000014095202Small.jpg">
            <a:extLst>
              <a:ext uri="{FF2B5EF4-FFF2-40B4-BE49-F238E27FC236}">
                <a16:creationId xmlns:a16="http://schemas.microsoft.com/office/drawing/2014/main" id="{DA11CBEB-31D6-4D6A-8DC6-50DC5BD42204}"/>
              </a:ext>
            </a:extLst>
          </p:cNvPr>
          <p:cNvPicPr>
            <a:picLocks noChangeAspect="1" noChangeArrowheads="1"/>
          </p:cNvPicPr>
          <p:nvPr/>
        </p:nvPicPr>
        <p:blipFill rotWithShape="1">
          <a:blip r:embed="rId6" cstate="print"/>
          <a:srcRect l="5793" r="4592"/>
          <a:stretch/>
        </p:blipFill>
        <p:spPr bwMode="auto">
          <a:xfrm>
            <a:off x="51834" y="1174551"/>
            <a:ext cx="2287909" cy="2727359"/>
          </a:xfrm>
          <a:prstGeom prst="rect">
            <a:avLst/>
          </a:prstGeom>
          <a:noFill/>
        </p:spPr>
      </p:pic>
      <p:sp>
        <p:nvSpPr>
          <p:cNvPr id="12" name="Rectangle 11">
            <a:extLst>
              <a:ext uri="{FF2B5EF4-FFF2-40B4-BE49-F238E27FC236}">
                <a16:creationId xmlns:a16="http://schemas.microsoft.com/office/drawing/2014/main" id="{EC6905A3-82CD-42F9-990D-E86205829841}"/>
              </a:ext>
            </a:extLst>
          </p:cNvPr>
          <p:cNvSpPr/>
          <p:nvPr/>
        </p:nvSpPr>
        <p:spPr>
          <a:xfrm>
            <a:off x="1603860" y="1957742"/>
            <a:ext cx="6001044" cy="784830"/>
          </a:xfrm>
          <a:prstGeom prst="rect">
            <a:avLst/>
          </a:prstGeom>
          <a:solidFill>
            <a:schemeClr val="accent3">
              <a:lumMod val="40000"/>
              <a:lumOff val="60000"/>
            </a:schemeClr>
          </a:solidFill>
          <a:ln>
            <a:noFill/>
          </a:ln>
        </p:spPr>
        <p:txBody>
          <a:bodyPr wrap="square">
            <a:spAutoFit/>
          </a:bodyPr>
          <a:lstStyle/>
          <a:p>
            <a:pPr algn="ctr" defTabSz="342900">
              <a:buClrTx/>
              <a:defRPr/>
            </a:pPr>
            <a:r>
              <a:rPr lang="en-US" sz="1500" b="1" kern="1200" cap="all">
                <a:solidFill>
                  <a:srgbClr val="FFFFFF"/>
                </a:solidFill>
                <a:latin typeface="+mj-lt"/>
                <a:cs typeface="News Cycle" panose="020B0604020202020204" charset="2"/>
              </a:rPr>
              <a:t>dramatic shifts in technology, society and global economics ARE re-defining work and </a:t>
            </a:r>
            <a:br>
              <a:rPr lang="en-US" sz="1500" b="1" kern="1200" cap="all">
                <a:solidFill>
                  <a:srgbClr val="FFFFFF"/>
                </a:solidFill>
                <a:latin typeface="+mj-lt"/>
                <a:cs typeface="News Cycle" panose="020B0604020202020204" charset="2"/>
              </a:rPr>
            </a:br>
            <a:r>
              <a:rPr lang="en-US" sz="1500" b="1" kern="1200" cap="all">
                <a:solidFill>
                  <a:srgbClr val="FFFFFF"/>
                </a:solidFill>
                <a:latin typeface="+mj-lt"/>
                <a:cs typeface="News Cycle" panose="020B0604020202020204" charset="2"/>
              </a:rPr>
              <a:t>re-shaping careers</a:t>
            </a:r>
            <a:endParaRPr lang="en-ZA" sz="1500" b="1" kern="1200" cap="all">
              <a:solidFill>
                <a:srgbClr val="FFFFFF"/>
              </a:solidFill>
              <a:latin typeface="+mj-lt"/>
              <a:cs typeface="News Cycle" panose="020B0604020202020204" charset="2"/>
            </a:endParaRPr>
          </a:p>
        </p:txBody>
      </p:sp>
      <p:sp>
        <p:nvSpPr>
          <p:cNvPr id="13" name="Slide title">
            <a:extLst>
              <a:ext uri="{FF2B5EF4-FFF2-40B4-BE49-F238E27FC236}">
                <a16:creationId xmlns:a16="http://schemas.microsoft.com/office/drawing/2014/main" id="{B0DAD635-75E0-4E3D-B201-8FD7DC8A2063}"/>
              </a:ext>
            </a:extLst>
          </p:cNvPr>
          <p:cNvSpPr txBox="1"/>
          <p:nvPr/>
        </p:nvSpPr>
        <p:spPr>
          <a:xfrm>
            <a:off x="155846" y="4065820"/>
            <a:ext cx="2183897"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lvl="0" algn="ctr" hangingPunct="0">
              <a:defRPr/>
            </a:pPr>
            <a:r>
              <a:rPr lang="en-IN" sz="1000">
                <a:solidFill>
                  <a:srgbClr val="0070C0"/>
                </a:solidFill>
                <a:latin typeface="+mj-lt"/>
                <a:cs typeface="News Cycle" panose="020B0604020202020204" charset="2"/>
              </a:rPr>
              <a:t>Mastering and Succeeding in your current role</a:t>
            </a:r>
          </a:p>
        </p:txBody>
      </p:sp>
    </p:spTree>
    <p:extLst>
      <p:ext uri="{BB962C8B-B14F-4D97-AF65-F5344CB8AC3E}">
        <p14:creationId xmlns:p14="http://schemas.microsoft.com/office/powerpoint/2010/main" val="4017315442"/>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8A9FA-FC4F-4CD9-985F-DBCC2EC29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
        <p:nvSpPr>
          <p:cNvPr id="6" name="Rectangle 5">
            <a:extLst>
              <a:ext uri="{FF2B5EF4-FFF2-40B4-BE49-F238E27FC236}">
                <a16:creationId xmlns:a16="http://schemas.microsoft.com/office/drawing/2014/main" id="{B720F78F-11D1-4A69-9EBE-AF0DB6132019}"/>
              </a:ext>
            </a:extLst>
          </p:cNvPr>
          <p:cNvSpPr/>
          <p:nvPr/>
        </p:nvSpPr>
        <p:spPr>
          <a:xfrm>
            <a:off x="101323" y="163169"/>
            <a:ext cx="3199915" cy="584775"/>
          </a:xfrm>
          <a:prstGeom prst="rect">
            <a:avLst/>
          </a:prstGeom>
        </p:spPr>
        <p:txBody>
          <a:bodyPr wrap="none">
            <a:spAutoFit/>
          </a:bodyPr>
          <a:lstStyle/>
          <a:p>
            <a:pPr defTabSz="1160859" hangingPunct="0">
              <a:defRPr/>
            </a:pPr>
            <a:r>
              <a:rPr lang="en-US" sz="3200">
                <a:solidFill>
                  <a:schemeClr val="accent1"/>
                </a:solidFill>
                <a:latin typeface="Oswald"/>
              </a:rPr>
              <a:t>How you Learn BEST</a:t>
            </a:r>
            <a:endParaRPr lang="en-US" sz="3200">
              <a:solidFill>
                <a:schemeClr val="accent1"/>
              </a:solidFill>
              <a:latin typeface="Oswald"/>
              <a:sym typeface="Arial Black"/>
            </a:endParaRPr>
          </a:p>
        </p:txBody>
      </p:sp>
      <p:pic>
        <p:nvPicPr>
          <p:cNvPr id="7" name="Picture 6">
            <a:extLst>
              <a:ext uri="{FF2B5EF4-FFF2-40B4-BE49-F238E27FC236}">
                <a16:creationId xmlns:a16="http://schemas.microsoft.com/office/drawing/2014/main" id="{789CE259-9DBA-4C96-9F98-40C4382A3FEC}"/>
              </a:ext>
            </a:extLst>
          </p:cNvPr>
          <p:cNvPicPr>
            <a:picLocks noChangeAspect="1"/>
          </p:cNvPicPr>
          <p:nvPr/>
        </p:nvPicPr>
        <p:blipFill>
          <a:blip r:embed="rId2"/>
          <a:stretch>
            <a:fillRect/>
          </a:stretch>
        </p:blipFill>
        <p:spPr>
          <a:xfrm>
            <a:off x="146386" y="698700"/>
            <a:ext cx="5145915" cy="4020246"/>
          </a:xfrm>
          <a:prstGeom prst="rect">
            <a:avLst/>
          </a:prstGeom>
        </p:spPr>
      </p:pic>
      <p:sp>
        <p:nvSpPr>
          <p:cNvPr id="8" name="TextBox 7">
            <a:extLst>
              <a:ext uri="{FF2B5EF4-FFF2-40B4-BE49-F238E27FC236}">
                <a16:creationId xmlns:a16="http://schemas.microsoft.com/office/drawing/2014/main" id="{58A51E1E-DEB0-4879-B4B0-BD7C786EDFBB}"/>
              </a:ext>
            </a:extLst>
          </p:cNvPr>
          <p:cNvSpPr txBox="1"/>
          <p:nvPr/>
        </p:nvSpPr>
        <p:spPr>
          <a:xfrm>
            <a:off x="5292301" y="1873416"/>
            <a:ext cx="3293915" cy="1077218"/>
          </a:xfrm>
          <a:prstGeom prst="rect">
            <a:avLst/>
          </a:prstGeom>
          <a:noFill/>
        </p:spPr>
        <p:txBody>
          <a:bodyPr wrap="square" rtlCol="0">
            <a:spAutoFit/>
          </a:bodyPr>
          <a:lstStyle/>
          <a:p>
            <a:pPr algn="ctr"/>
            <a:r>
              <a:rPr lang="en-US" sz="1600">
                <a:solidFill>
                  <a:schemeClr val="tx1">
                    <a:lumMod val="75000"/>
                    <a:lumOff val="25000"/>
                  </a:schemeClr>
                </a:solidFill>
              </a:rPr>
              <a:t>As a learner you can enter the cycle at any point, however it is important to close the cycle by experiencing all four quadrants.</a:t>
            </a:r>
          </a:p>
        </p:txBody>
      </p:sp>
    </p:spTree>
    <p:extLst>
      <p:ext uri="{BB962C8B-B14F-4D97-AF65-F5344CB8AC3E}">
        <p14:creationId xmlns:p14="http://schemas.microsoft.com/office/powerpoint/2010/main" val="1035302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a:extLst>
              <a:ext uri="{FF2B5EF4-FFF2-40B4-BE49-F238E27FC236}">
                <a16:creationId xmlns:a16="http://schemas.microsoft.com/office/drawing/2014/main" id="{E20C7B70-D929-4401-A4EA-B7EB94BAAE7A}"/>
              </a:ext>
            </a:extLst>
          </p:cNvPr>
          <p:cNvSpPr txBox="1">
            <a:spLocks/>
          </p:cNvSpPr>
          <p:nvPr/>
        </p:nvSpPr>
        <p:spPr>
          <a:xfrm>
            <a:off x="8749305" y="4626338"/>
            <a:ext cx="173125"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b">
            <a:spAutoFit/>
          </a:bodyPr>
          <a:lstStyle>
            <a:defPPr>
              <a:defRPr lang="en-US"/>
            </a:defPPr>
            <a:lvl1pPr marL="0" algn="ctr" defTabSz="1714457" rtl="0" eaLnBrk="1" latinLnBrk="0" hangingPunct="1">
              <a:defRPr sz="1000" kern="1200">
                <a:solidFill>
                  <a:srgbClr val="FFFFFF"/>
                </a:solidFill>
                <a:latin typeface="Graphik"/>
                <a:ea typeface="Graphik"/>
                <a:cs typeface="Graphik"/>
                <a:sym typeface="Graphi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85843" hangingPunct="0">
              <a:spcBef>
                <a:spcPts val="1238"/>
              </a:spcBef>
              <a:buClrTx/>
              <a:defRPr/>
            </a:pPr>
            <a:fld id="{86CB4B4D-7CA3-9044-876B-883B54F8677D}" type="slidenum">
              <a:rPr lang="en-US" sz="750" kern="0"/>
              <a:pPr defTabSz="1285843" hangingPunct="0">
                <a:spcBef>
                  <a:spcPts val="1238"/>
                </a:spcBef>
                <a:buClrTx/>
                <a:defRPr/>
              </a:pPr>
              <a:t>31</a:t>
            </a:fld>
            <a:endParaRPr lang="en-US" sz="750" kern="0"/>
          </a:p>
        </p:txBody>
      </p:sp>
      <p:sp>
        <p:nvSpPr>
          <p:cNvPr id="3" name="TextBox 2">
            <a:extLst>
              <a:ext uri="{FF2B5EF4-FFF2-40B4-BE49-F238E27FC236}">
                <a16:creationId xmlns:a16="http://schemas.microsoft.com/office/drawing/2014/main" id="{8958DE13-566E-476F-9597-CA2E31DD5CAF}"/>
              </a:ext>
            </a:extLst>
          </p:cNvPr>
          <p:cNvSpPr txBox="1"/>
          <p:nvPr/>
        </p:nvSpPr>
        <p:spPr>
          <a:xfrm>
            <a:off x="174783" y="1019726"/>
            <a:ext cx="8479420" cy="651460"/>
          </a:xfrm>
          <a:prstGeom prst="rect">
            <a:avLst/>
          </a:prstGeom>
          <a:noFill/>
        </p:spPr>
        <p:txBody>
          <a:bodyPr wrap="square" rtlCol="0">
            <a:spAutoFit/>
          </a:bodyPr>
          <a:lstStyle/>
          <a:p>
            <a:pPr>
              <a:spcBef>
                <a:spcPts val="450"/>
              </a:spcBef>
              <a:spcAft>
                <a:spcPts val="450"/>
              </a:spcAft>
            </a:pPr>
            <a:endParaRPr lang="en-GB" b="1">
              <a:solidFill>
                <a:schemeClr val="tx1"/>
              </a:solidFill>
            </a:endParaRPr>
          </a:p>
          <a:p>
            <a:pPr>
              <a:spcBef>
                <a:spcPts val="450"/>
              </a:spcBef>
              <a:spcAft>
                <a:spcPts val="450"/>
              </a:spcAft>
            </a:pPr>
            <a:endParaRPr lang="en-GB" b="1">
              <a:solidFill>
                <a:schemeClr val="tx1"/>
              </a:solidFill>
            </a:endParaRPr>
          </a:p>
        </p:txBody>
      </p:sp>
      <p:sp>
        <p:nvSpPr>
          <p:cNvPr id="4" name="TextBox 3">
            <a:extLst>
              <a:ext uri="{FF2B5EF4-FFF2-40B4-BE49-F238E27FC236}">
                <a16:creationId xmlns:a16="http://schemas.microsoft.com/office/drawing/2014/main" id="{F14E901D-4E42-4D77-9AA5-7A77A9102F91}"/>
              </a:ext>
            </a:extLst>
          </p:cNvPr>
          <p:cNvSpPr txBox="1"/>
          <p:nvPr/>
        </p:nvSpPr>
        <p:spPr>
          <a:xfrm>
            <a:off x="3479" y="0"/>
            <a:ext cx="8603637" cy="523220"/>
          </a:xfrm>
          <a:prstGeom prst="rect">
            <a:avLst/>
          </a:prstGeom>
          <a:noFill/>
        </p:spPr>
        <p:txBody>
          <a:bodyPr wrap="none" rtlCol="0">
            <a:spAutoFit/>
          </a:bodyPr>
          <a:lstStyle/>
          <a:p>
            <a:pPr defTabSz="1160859" hangingPunct="0">
              <a:defRPr/>
            </a:pPr>
            <a:r>
              <a:rPr lang="en-US" sz="2800" b="1" cap="all">
                <a:solidFill>
                  <a:srgbClr val="00B0F0"/>
                </a:solidFill>
                <a:latin typeface="Century Gothic" panose="020B0502020202020204" pitchFamily="34" charset="0"/>
                <a:sym typeface="Arial Black"/>
              </a:rPr>
              <a:t>KEEP IN MIND that Development GOALS on IDP</a:t>
            </a:r>
          </a:p>
        </p:txBody>
      </p:sp>
      <p:sp>
        <p:nvSpPr>
          <p:cNvPr id="5" name="TextBox 4">
            <a:extLst>
              <a:ext uri="{FF2B5EF4-FFF2-40B4-BE49-F238E27FC236}">
                <a16:creationId xmlns:a16="http://schemas.microsoft.com/office/drawing/2014/main" id="{CC2B3B77-5C0F-4A88-BCB4-B9EC23EF872C}"/>
              </a:ext>
            </a:extLst>
          </p:cNvPr>
          <p:cNvSpPr txBox="1"/>
          <p:nvPr/>
        </p:nvSpPr>
        <p:spPr>
          <a:xfrm>
            <a:off x="155211" y="742295"/>
            <a:ext cx="8582582" cy="4401205"/>
          </a:xfrm>
          <a:prstGeom prst="rect">
            <a:avLst/>
          </a:prstGeom>
          <a:noFill/>
        </p:spPr>
        <p:txBody>
          <a:bodyPr wrap="square" rtlCol="0">
            <a:spAutoFit/>
          </a:bodyPr>
          <a:lstStyle/>
          <a:p>
            <a:pPr marL="285750" indent="-285750">
              <a:buClr>
                <a:srgbClr val="FFC000"/>
              </a:buClr>
              <a:buSzPct val="100000"/>
              <a:buFont typeface="Wingdings" panose="05000000000000000000" pitchFamily="2" charset="2"/>
              <a:buChar char="q"/>
            </a:pPr>
            <a:r>
              <a:rPr lang="en-US">
                <a:solidFill>
                  <a:schemeClr val="tx1">
                    <a:lumMod val="75000"/>
                    <a:lumOff val="25000"/>
                  </a:schemeClr>
                </a:solidFill>
                <a:cs typeface="Arial" panose="020B0604020202020204" pitchFamily="34" charset="0"/>
              </a:rPr>
              <a:t>Should be relevant to your individual performance and career aspirations and be realistic/attainable.</a:t>
            </a:r>
          </a:p>
          <a:p>
            <a:pPr marL="285750" indent="-285750">
              <a:buClr>
                <a:srgbClr val="FFC000"/>
              </a:buClr>
              <a:buSzPct val="100000"/>
              <a:buFont typeface="Wingdings" panose="05000000000000000000" pitchFamily="2" charset="2"/>
              <a:buChar char="q"/>
            </a:pPr>
            <a:endParaRPr lang="en-US">
              <a:solidFill>
                <a:schemeClr val="tx1">
                  <a:lumMod val="75000"/>
                  <a:lumOff val="25000"/>
                </a:schemeClr>
              </a:solidFill>
              <a:cs typeface="Arial" panose="020B0604020202020204" pitchFamily="34" charset="0"/>
            </a:endParaRPr>
          </a:p>
          <a:p>
            <a:pPr marL="285750" indent="-285750">
              <a:buClr>
                <a:srgbClr val="FFC000"/>
              </a:buClr>
              <a:buSzPct val="100000"/>
              <a:buFont typeface="Wingdings" panose="05000000000000000000" pitchFamily="2" charset="2"/>
              <a:buChar char="q"/>
            </a:pPr>
            <a:r>
              <a:rPr lang="en-US">
                <a:solidFill>
                  <a:schemeClr val="tx1">
                    <a:lumMod val="75000"/>
                    <a:lumOff val="25000"/>
                  </a:schemeClr>
                </a:solidFill>
                <a:cs typeface="Arial" panose="020B0604020202020204" pitchFamily="34" charset="0"/>
              </a:rPr>
              <a:t>Should take stakeholder's feedback into consideration while crafting development goals.</a:t>
            </a:r>
          </a:p>
          <a:p>
            <a:pPr marL="285750" indent="-285750">
              <a:buClr>
                <a:srgbClr val="FFC000"/>
              </a:buClr>
              <a:buSzPct val="100000"/>
              <a:buFont typeface="Wingdings" panose="05000000000000000000" pitchFamily="2" charset="2"/>
              <a:buChar char="q"/>
            </a:pPr>
            <a:endParaRPr lang="en-US">
              <a:solidFill>
                <a:schemeClr val="tx1">
                  <a:lumMod val="75000"/>
                  <a:lumOff val="25000"/>
                </a:schemeClr>
              </a:solidFill>
              <a:cs typeface="Arial" panose="020B0604020202020204" pitchFamily="34" charset="0"/>
            </a:endParaRPr>
          </a:p>
          <a:p>
            <a:pPr marL="285750" indent="-285750">
              <a:buClr>
                <a:srgbClr val="FFC000"/>
              </a:buClr>
              <a:buSzPct val="100000"/>
              <a:buFont typeface="Wingdings" panose="05000000000000000000" pitchFamily="2" charset="2"/>
              <a:buChar char="q"/>
            </a:pPr>
            <a:r>
              <a:rPr lang="en-US">
                <a:solidFill>
                  <a:schemeClr val="tx1">
                    <a:lumMod val="75000"/>
                    <a:lumOff val="25000"/>
                  </a:schemeClr>
                </a:solidFill>
              </a:rPr>
              <a:t>Should concentrate on ways to leverage strengths as well as improve areas where you need development</a:t>
            </a:r>
            <a:endParaRPr lang="en-US">
              <a:solidFill>
                <a:schemeClr val="tx1">
                  <a:lumMod val="75000"/>
                  <a:lumOff val="25000"/>
                </a:schemeClr>
              </a:solidFill>
              <a:cs typeface="Arial" panose="020B0604020202020204" pitchFamily="34" charset="0"/>
            </a:endParaRPr>
          </a:p>
          <a:p>
            <a:pPr marL="285750" indent="-285750">
              <a:buClr>
                <a:srgbClr val="FFC000"/>
              </a:buClr>
              <a:buSzPct val="100000"/>
              <a:buFont typeface="Wingdings" panose="05000000000000000000" pitchFamily="2" charset="2"/>
              <a:buChar char="q"/>
            </a:pPr>
            <a:endParaRPr lang="en-US">
              <a:solidFill>
                <a:schemeClr val="tx1">
                  <a:lumMod val="75000"/>
                  <a:lumOff val="25000"/>
                </a:schemeClr>
              </a:solidFill>
              <a:cs typeface="Arial" panose="020B0604020202020204" pitchFamily="34" charset="0"/>
            </a:endParaRPr>
          </a:p>
          <a:p>
            <a:pPr marL="285750" indent="-285750">
              <a:buClr>
                <a:srgbClr val="FFC000"/>
              </a:buClr>
              <a:buSzPct val="100000"/>
              <a:buFont typeface="Wingdings" panose="05000000000000000000" pitchFamily="2" charset="2"/>
              <a:buChar char="q"/>
            </a:pPr>
            <a:r>
              <a:rPr lang="en-US">
                <a:solidFill>
                  <a:schemeClr val="tx1">
                    <a:lumMod val="75000"/>
                    <a:lumOff val="25000"/>
                  </a:schemeClr>
                </a:solidFill>
              </a:rPr>
              <a:t>Should be SMART – Specific, Measurable, Achievable, Realistic and Time bound.</a:t>
            </a:r>
          </a:p>
          <a:p>
            <a:pPr marL="285750" indent="-285750">
              <a:buClr>
                <a:srgbClr val="FFC000"/>
              </a:buClr>
              <a:buSzPct val="100000"/>
              <a:buFont typeface="Wingdings" panose="05000000000000000000" pitchFamily="2" charset="2"/>
              <a:buChar char="q"/>
            </a:pPr>
            <a:endParaRPr lang="en-US">
              <a:solidFill>
                <a:schemeClr val="tx1">
                  <a:lumMod val="75000"/>
                  <a:lumOff val="25000"/>
                </a:schemeClr>
              </a:solidFill>
            </a:endParaRPr>
          </a:p>
          <a:p>
            <a:pPr marL="285750" indent="-285750">
              <a:buClr>
                <a:srgbClr val="FFC000"/>
              </a:buClr>
              <a:buSzPct val="100000"/>
              <a:buFont typeface="Wingdings" panose="05000000000000000000" pitchFamily="2" charset="2"/>
              <a:buChar char="q"/>
            </a:pPr>
            <a:r>
              <a:rPr lang="en-US">
                <a:solidFill>
                  <a:schemeClr val="tx1">
                    <a:lumMod val="75000"/>
                    <a:lumOff val="25000"/>
                  </a:schemeClr>
                </a:solidFill>
              </a:rPr>
              <a:t>Should apply the 70/20/10 rule, 70% of the development plan should be focused on on-the-job experiences, 20% on social such as mentoring &amp; coaching, and 10% of formal classroom/computer-based training/e-learning.</a:t>
            </a:r>
          </a:p>
          <a:p>
            <a:pPr marL="285750" indent="-285750">
              <a:buClr>
                <a:srgbClr val="FFC000"/>
              </a:buClr>
              <a:buSzPct val="100000"/>
              <a:buFont typeface="Wingdings" panose="05000000000000000000" pitchFamily="2" charset="2"/>
              <a:buChar char="q"/>
            </a:pPr>
            <a:endParaRPr lang="en-US">
              <a:solidFill>
                <a:schemeClr val="tx1">
                  <a:lumMod val="75000"/>
                  <a:lumOff val="25000"/>
                </a:schemeClr>
              </a:solidFill>
            </a:endParaRPr>
          </a:p>
          <a:p>
            <a:pPr marL="285750" indent="-285750">
              <a:buClr>
                <a:srgbClr val="FFC000"/>
              </a:buClr>
              <a:buSzPct val="100000"/>
              <a:buFont typeface="Wingdings" panose="05000000000000000000" pitchFamily="2" charset="2"/>
              <a:buChar char="q"/>
            </a:pPr>
            <a:r>
              <a:rPr lang="en-US">
                <a:solidFill>
                  <a:schemeClr val="tx1">
                    <a:lumMod val="75000"/>
                    <a:lumOff val="25000"/>
                  </a:schemeClr>
                </a:solidFill>
              </a:rPr>
              <a:t>Should </a:t>
            </a:r>
            <a:r>
              <a:rPr lang="en-US">
                <a:solidFill>
                  <a:schemeClr val="tx1">
                    <a:lumMod val="75000"/>
                    <a:lumOff val="25000"/>
                  </a:schemeClr>
                </a:solidFill>
                <a:cs typeface="Arial" panose="020B0604020202020204" pitchFamily="34" charset="0"/>
              </a:rPr>
              <a:t>Gain manager support to help you strengthen organization’s commitment to your development goals and also creates mutual accountability for achieving your development target.</a:t>
            </a:r>
          </a:p>
          <a:p>
            <a:pPr marL="285750" indent="-285750">
              <a:buClr>
                <a:srgbClr val="FFC000"/>
              </a:buClr>
              <a:buSzPct val="100000"/>
              <a:buFont typeface="Wingdings" panose="05000000000000000000" pitchFamily="2" charset="2"/>
              <a:buChar char="q"/>
            </a:pPr>
            <a:endParaRPr lang="en-US">
              <a:solidFill>
                <a:schemeClr val="tx1">
                  <a:lumMod val="75000"/>
                  <a:lumOff val="25000"/>
                </a:schemeClr>
              </a:solidFill>
              <a:cs typeface="Arial" panose="020B0604020202020204" pitchFamily="34" charset="0"/>
            </a:endParaRPr>
          </a:p>
          <a:p>
            <a:pPr>
              <a:buClr>
                <a:srgbClr val="FFC000"/>
              </a:buClr>
              <a:buSzPct val="100000"/>
            </a:pPr>
            <a:endParaRPr lang="en-US">
              <a:solidFill>
                <a:schemeClr val="tx1">
                  <a:lumMod val="75000"/>
                  <a:lumOff val="25000"/>
                </a:schemeClr>
              </a:solidFill>
            </a:endParaRPr>
          </a:p>
          <a:p>
            <a:pPr marL="285750" indent="-285750">
              <a:buClr>
                <a:srgbClr val="FFC000"/>
              </a:buClr>
              <a:buSzPct val="100000"/>
              <a:buFont typeface="Wingdings" panose="05000000000000000000" pitchFamily="2" charset="2"/>
              <a:buChar char="q"/>
            </a:pPr>
            <a:endParaRPr lang="en-US">
              <a:solidFill>
                <a:schemeClr val="tx1">
                  <a:lumMod val="75000"/>
                  <a:lumOff val="25000"/>
                </a:schemeClr>
              </a:solidFill>
            </a:endParaRPr>
          </a:p>
          <a:p>
            <a:pPr marL="285750" indent="-285750">
              <a:buFont typeface="Wingdings" panose="05000000000000000000" pitchFamily="2" charset="2"/>
              <a:buChar char="§"/>
            </a:pPr>
            <a:endParaRPr lang="en-US">
              <a:solidFill>
                <a:schemeClr val="tx1">
                  <a:lumMod val="75000"/>
                  <a:lumOff val="25000"/>
                </a:schemeClr>
              </a:solidFill>
              <a:cs typeface="Arial" panose="020B0604020202020204" pitchFamily="34" charset="0"/>
            </a:endParaRPr>
          </a:p>
          <a:p>
            <a:endParaRPr lang="en-US"/>
          </a:p>
        </p:txBody>
      </p:sp>
    </p:spTree>
    <p:extLst>
      <p:ext uri="{BB962C8B-B14F-4D97-AF65-F5344CB8AC3E}">
        <p14:creationId xmlns:p14="http://schemas.microsoft.com/office/powerpoint/2010/main" val="1424479349"/>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E439A-8800-4018-9787-57AC6077C75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graphicFrame>
        <p:nvGraphicFramePr>
          <p:cNvPr id="3" name="Table 2">
            <a:extLst>
              <a:ext uri="{FF2B5EF4-FFF2-40B4-BE49-F238E27FC236}">
                <a16:creationId xmlns:a16="http://schemas.microsoft.com/office/drawing/2014/main" id="{B5C4D1B8-CE50-47A9-9A5D-6FCA30626B62}"/>
              </a:ext>
            </a:extLst>
          </p:cNvPr>
          <p:cNvGraphicFramePr>
            <a:graphicFrameLocks noGrp="1"/>
          </p:cNvGraphicFramePr>
          <p:nvPr>
            <p:extLst>
              <p:ext uri="{D42A27DB-BD31-4B8C-83A1-F6EECF244321}">
                <p14:modId xmlns:p14="http://schemas.microsoft.com/office/powerpoint/2010/main" val="2549510275"/>
              </p:ext>
            </p:extLst>
          </p:nvPr>
        </p:nvGraphicFramePr>
        <p:xfrm>
          <a:off x="145294" y="574839"/>
          <a:ext cx="8485750" cy="4486355"/>
        </p:xfrm>
        <a:graphic>
          <a:graphicData uri="http://schemas.openxmlformats.org/drawingml/2006/table">
            <a:tbl>
              <a:tblPr/>
              <a:tblGrid>
                <a:gridCol w="996696">
                  <a:extLst>
                    <a:ext uri="{9D8B030D-6E8A-4147-A177-3AD203B41FA5}">
                      <a16:colId xmlns:a16="http://schemas.microsoft.com/office/drawing/2014/main" val="20000"/>
                    </a:ext>
                  </a:extLst>
                </a:gridCol>
                <a:gridCol w="2015897">
                  <a:extLst>
                    <a:ext uri="{9D8B030D-6E8A-4147-A177-3AD203B41FA5}">
                      <a16:colId xmlns:a16="http://schemas.microsoft.com/office/drawing/2014/main" val="1376146592"/>
                    </a:ext>
                  </a:extLst>
                </a:gridCol>
                <a:gridCol w="1704045">
                  <a:extLst>
                    <a:ext uri="{9D8B030D-6E8A-4147-A177-3AD203B41FA5}">
                      <a16:colId xmlns:a16="http://schemas.microsoft.com/office/drawing/2014/main" val="2887576987"/>
                    </a:ext>
                  </a:extLst>
                </a:gridCol>
                <a:gridCol w="1628078">
                  <a:extLst>
                    <a:ext uri="{9D8B030D-6E8A-4147-A177-3AD203B41FA5}">
                      <a16:colId xmlns:a16="http://schemas.microsoft.com/office/drawing/2014/main" val="887063897"/>
                    </a:ext>
                  </a:extLst>
                </a:gridCol>
                <a:gridCol w="981307">
                  <a:extLst>
                    <a:ext uri="{9D8B030D-6E8A-4147-A177-3AD203B41FA5}">
                      <a16:colId xmlns:a16="http://schemas.microsoft.com/office/drawing/2014/main" val="1041341785"/>
                    </a:ext>
                  </a:extLst>
                </a:gridCol>
                <a:gridCol w="1159727">
                  <a:extLst>
                    <a:ext uri="{9D8B030D-6E8A-4147-A177-3AD203B41FA5}">
                      <a16:colId xmlns:a16="http://schemas.microsoft.com/office/drawing/2014/main" val="20005"/>
                    </a:ext>
                  </a:extLst>
                </a:gridCol>
              </a:tblGrid>
              <a:tr h="40245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000" b="1">
                          <a:solidFill>
                            <a:schemeClr val="bg1"/>
                          </a:solidFill>
                          <a:latin typeface="+mj-lt"/>
                          <a:ea typeface="Times New Roman"/>
                          <a:cs typeface="Arial"/>
                        </a:rPr>
                        <a:t>Development </a:t>
                      </a:r>
                    </a:p>
                    <a:p>
                      <a:pPr marL="0" marR="0" algn="ctr">
                        <a:spcBef>
                          <a:spcPts val="0"/>
                        </a:spcBef>
                        <a:spcAft>
                          <a:spcPts val="0"/>
                        </a:spcAft>
                      </a:pPr>
                      <a:r>
                        <a:rPr lang="en-US" sz="1000" b="1">
                          <a:solidFill>
                            <a:schemeClr val="bg1"/>
                          </a:solidFill>
                          <a:latin typeface="+mj-lt"/>
                          <a:ea typeface="Times New Roman"/>
                          <a:cs typeface="Arial"/>
                        </a:rPr>
                        <a:t>Objective</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a:solidFill>
                            <a:schemeClr val="bg1"/>
                          </a:solidFill>
                          <a:effectLst/>
                          <a:latin typeface="+mj-lt"/>
                          <a:ea typeface="+mn-ea"/>
                          <a:cs typeface="+mn-cs"/>
                          <a:sym typeface="Arial"/>
                        </a:rPr>
                        <a:t>Skills/knowledge &amp; behaviour</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a:solidFill>
                            <a:schemeClr val="bg1"/>
                          </a:solidFill>
                          <a:effectLst/>
                          <a:latin typeface="+mj-lt"/>
                          <a:ea typeface="+mn-ea"/>
                          <a:cs typeface="+mn-cs"/>
                          <a:sym typeface="Arial"/>
                        </a:rPr>
                        <a:t>Action steps/learning activity</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a:solidFill>
                            <a:schemeClr val="bg1"/>
                          </a:solidFill>
                          <a:effectLst/>
                          <a:latin typeface="+mj-lt"/>
                          <a:ea typeface="+mn-ea"/>
                          <a:cs typeface="+mn-cs"/>
                          <a:sym typeface="Arial"/>
                        </a:rPr>
                        <a:t>Organizational/manager support</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a:solidFill>
                            <a:schemeClr val="bg1"/>
                          </a:solidFill>
                          <a:effectLst/>
                          <a:latin typeface="+mj-lt"/>
                          <a:ea typeface="+mn-ea"/>
                          <a:cs typeface="+mn-cs"/>
                          <a:sym typeface="Arial"/>
                        </a:rPr>
                        <a:t>Success measures</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000" b="1">
                          <a:solidFill>
                            <a:schemeClr val="bg1"/>
                          </a:solidFill>
                          <a:latin typeface="+mj-lt"/>
                          <a:ea typeface="Times New Roman"/>
                          <a:cs typeface="Arial"/>
                        </a:rPr>
                        <a:t>Target Date Completion</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extLst>
                  <a:ext uri="{0D108BD9-81ED-4DB2-BD59-A6C34878D82A}">
                    <a16:rowId xmlns:a16="http://schemas.microsoft.com/office/drawing/2014/main" val="10000"/>
                  </a:ext>
                </a:extLst>
              </a:tr>
              <a:tr h="408390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spcBef>
                          <a:spcPts val="0"/>
                        </a:spcBef>
                        <a:spcAft>
                          <a:spcPts val="0"/>
                        </a:spcAft>
                        <a:buFont typeface="Wingdings" panose="05000000000000000000" pitchFamily="2" charset="2"/>
                        <a:buNone/>
                      </a:pPr>
                      <a:r>
                        <a:rPr lang="en-US" sz="1000" b="1" i="0" u="none" strike="noStrike" kern="1200" cap="none">
                          <a:solidFill>
                            <a:schemeClr val="tx1">
                              <a:lumMod val="75000"/>
                              <a:lumOff val="25000"/>
                            </a:schemeClr>
                          </a:solidFill>
                          <a:latin typeface="+mj-lt"/>
                          <a:ea typeface="Times New Roman"/>
                          <a:cs typeface="Arial"/>
                          <a:sym typeface="Arial"/>
                        </a:rPr>
                        <a:t>Drive a culture of innovation in my team to enhance our customer centric approach</a:t>
                      </a:r>
                      <a:endParaRPr lang="en-GB" sz="1000" b="1" i="0" kern="1200">
                        <a:solidFill>
                          <a:schemeClr val="tx1">
                            <a:lumMod val="75000"/>
                            <a:lumOff val="25000"/>
                          </a:schemeClr>
                        </a:solidFill>
                        <a:latin typeface="+mj-lt"/>
                        <a:ea typeface="Times New Roman"/>
                        <a:cs typeface="Arial"/>
                      </a:endParaRPr>
                    </a:p>
                  </a:txBody>
                  <a:tcPr marL="49530" marR="49530" marT="0" marB="0">
                    <a:lnL w="12700" cap="flat" cmpd="sng" algn="ctr">
                      <a:solidFill>
                        <a:srgbClr val="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3598" rtl="0" eaLnBrk="1" fontAlgn="auto" latinLnBrk="0" hangingPunct="1">
                        <a:lnSpc>
                          <a:spcPct val="100000"/>
                        </a:lnSpc>
                        <a:spcBef>
                          <a:spcPts val="0"/>
                        </a:spcBef>
                        <a:spcAft>
                          <a:spcPts val="0"/>
                        </a:spcAft>
                        <a:buClrTx/>
                        <a:buSzTx/>
                        <a:buFont typeface="+mj-lt"/>
                        <a:buNone/>
                        <a:tabLst/>
                        <a:defRPr/>
                      </a:pPr>
                      <a:r>
                        <a:rPr lang="en-US" sz="1000" i="1" kern="1200">
                          <a:solidFill>
                            <a:schemeClr val="tx1">
                              <a:lumMod val="75000"/>
                              <a:lumOff val="25000"/>
                            </a:schemeClr>
                          </a:solidFill>
                          <a:latin typeface="+mj-lt"/>
                          <a:ea typeface="Times New Roman"/>
                          <a:cs typeface="Arial"/>
                        </a:rPr>
                        <a:t>Innovation &amp; Engagement </a:t>
                      </a: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marR="0" indent="-228600">
                        <a:spcBef>
                          <a:spcPts val="0"/>
                        </a:spcBef>
                        <a:spcAft>
                          <a:spcPts val="0"/>
                        </a:spcAft>
                        <a:buFont typeface="+mj-lt"/>
                        <a:buAutoNum type="alphaLcParenR"/>
                      </a:pPr>
                      <a:r>
                        <a:rPr lang="en-US" sz="1000" b="0" i="0" u="none" strike="noStrike" kern="1200" cap="none">
                          <a:solidFill>
                            <a:schemeClr val="tx1">
                              <a:lumMod val="75000"/>
                              <a:lumOff val="25000"/>
                            </a:schemeClr>
                          </a:solidFill>
                          <a:latin typeface="+mj-lt"/>
                          <a:ea typeface="Times New Roman"/>
                          <a:cs typeface="Arial"/>
                          <a:sym typeface="Arial"/>
                        </a:rPr>
                        <a:t>For the staff</a:t>
                      </a:r>
                      <a:r>
                        <a:rPr lang="en-US" sz="1000" b="0" i="0" u="none" strike="noStrike" kern="1200" cap="none" baseline="0">
                          <a:solidFill>
                            <a:schemeClr val="tx1">
                              <a:lumMod val="75000"/>
                              <a:lumOff val="25000"/>
                            </a:schemeClr>
                          </a:solidFill>
                          <a:latin typeface="+mj-lt"/>
                          <a:ea typeface="Times New Roman"/>
                          <a:cs typeface="Arial"/>
                          <a:sym typeface="Arial"/>
                        </a:rPr>
                        <a:t> or t</a:t>
                      </a:r>
                      <a:r>
                        <a:rPr lang="en-US" sz="1000" b="0" i="0" u="none" strike="noStrike" kern="1200" cap="none">
                          <a:solidFill>
                            <a:schemeClr val="tx1">
                              <a:lumMod val="75000"/>
                              <a:lumOff val="25000"/>
                            </a:schemeClr>
                          </a:solidFill>
                          <a:latin typeface="+mj-lt"/>
                          <a:ea typeface="Times New Roman"/>
                          <a:cs typeface="Arial"/>
                          <a:sym typeface="Arial"/>
                        </a:rPr>
                        <a:t>eams you lead, set up monthly innovation sessions to discuss new ideas.</a:t>
                      </a:r>
                    </a:p>
                    <a:p>
                      <a:pPr marL="228600" marR="0" indent="-228600">
                        <a:spcBef>
                          <a:spcPts val="0"/>
                        </a:spcBef>
                        <a:spcAft>
                          <a:spcPts val="0"/>
                        </a:spcAft>
                        <a:buFont typeface="+mj-lt"/>
                        <a:buAutoNum type="alphaLcParenR"/>
                      </a:pPr>
                      <a:endParaRPr lang="en-US" sz="1000" b="0" i="0" u="none" strike="noStrike" kern="1200" cap="none">
                        <a:solidFill>
                          <a:schemeClr val="tx1">
                            <a:lumMod val="75000"/>
                            <a:lumOff val="25000"/>
                          </a:schemeClr>
                        </a:solidFill>
                        <a:latin typeface="+mj-lt"/>
                        <a:ea typeface="Times New Roman"/>
                        <a:cs typeface="Arial"/>
                        <a:sym typeface="Arial"/>
                      </a:endParaRPr>
                    </a:p>
                    <a:p>
                      <a:pPr marL="228600" marR="0" indent="-228600">
                        <a:spcBef>
                          <a:spcPts val="0"/>
                        </a:spcBef>
                        <a:spcAft>
                          <a:spcPts val="0"/>
                        </a:spcAft>
                        <a:buFont typeface="+mj-lt"/>
                        <a:buAutoNum type="alphaLcParenR"/>
                      </a:pPr>
                      <a:r>
                        <a:rPr lang="en-US" sz="1000" b="0" i="0" u="none" strike="noStrike" kern="1200" cap="none">
                          <a:solidFill>
                            <a:schemeClr val="tx1">
                              <a:lumMod val="75000"/>
                              <a:lumOff val="25000"/>
                            </a:schemeClr>
                          </a:solidFill>
                          <a:latin typeface="+mj-lt"/>
                          <a:ea typeface="Times New Roman"/>
                          <a:cs typeface="Arial"/>
                          <a:sym typeface="Arial"/>
                        </a:rPr>
                        <a:t>Read about tools and techniques to facilitate design thinking sessions</a:t>
                      </a:r>
                    </a:p>
                    <a:p>
                      <a:pPr marL="228600" marR="0" indent="-228600">
                        <a:spcBef>
                          <a:spcPts val="0"/>
                        </a:spcBef>
                        <a:spcAft>
                          <a:spcPts val="0"/>
                        </a:spcAft>
                        <a:buFont typeface="+mj-lt"/>
                        <a:buAutoNum type="alphaLcParenR"/>
                      </a:pPr>
                      <a:endParaRPr lang="en-US" sz="1000" b="0" i="0" u="none" strike="noStrike" kern="1200" cap="none">
                        <a:solidFill>
                          <a:schemeClr val="tx1">
                            <a:lumMod val="75000"/>
                            <a:lumOff val="25000"/>
                          </a:schemeClr>
                        </a:solidFill>
                        <a:latin typeface="+mj-lt"/>
                        <a:ea typeface="Times New Roman"/>
                        <a:cs typeface="Arial"/>
                        <a:sym typeface="Arial"/>
                      </a:endParaRPr>
                    </a:p>
                    <a:p>
                      <a:pPr marL="228600" marR="0" indent="-228600">
                        <a:spcBef>
                          <a:spcPts val="0"/>
                        </a:spcBef>
                        <a:spcAft>
                          <a:spcPts val="0"/>
                        </a:spcAft>
                        <a:buFont typeface="+mj-lt"/>
                        <a:buAutoNum type="alphaLcParenR"/>
                      </a:pPr>
                      <a:r>
                        <a:rPr lang="en-US" sz="1000" b="0" i="0" u="none" strike="noStrike" kern="1200" cap="none">
                          <a:solidFill>
                            <a:schemeClr val="tx1">
                              <a:lumMod val="75000"/>
                              <a:lumOff val="25000"/>
                            </a:schemeClr>
                          </a:solidFill>
                          <a:latin typeface="+mj-lt"/>
                          <a:ea typeface="Times New Roman"/>
                          <a:cs typeface="Arial"/>
                          <a:sym typeface="Arial"/>
                        </a:rPr>
                        <a:t>Solicit</a:t>
                      </a:r>
                      <a:r>
                        <a:rPr lang="en-US" sz="1000" b="0" i="0" u="none" strike="noStrike" kern="1200" cap="none" baseline="0">
                          <a:solidFill>
                            <a:schemeClr val="tx1">
                              <a:lumMod val="75000"/>
                              <a:lumOff val="25000"/>
                            </a:schemeClr>
                          </a:solidFill>
                          <a:latin typeface="+mj-lt"/>
                          <a:ea typeface="Times New Roman"/>
                          <a:cs typeface="Arial"/>
                          <a:sym typeface="Arial"/>
                        </a:rPr>
                        <a:t> input from multiple sources, including your juniors, before making a decision.</a:t>
                      </a:r>
                      <a:endParaRPr lang="en-US" sz="1000" b="0" i="0" u="none" strike="noStrike" kern="1200" cap="none">
                        <a:solidFill>
                          <a:schemeClr val="tx1">
                            <a:lumMod val="75000"/>
                            <a:lumOff val="25000"/>
                          </a:schemeClr>
                        </a:solidFill>
                        <a:latin typeface="+mj-lt"/>
                        <a:ea typeface="Times New Roman"/>
                        <a:cs typeface="Arial"/>
                        <a:sym typeface="Arial"/>
                      </a:endParaRPr>
                    </a:p>
                    <a:p>
                      <a:pPr marL="0" marR="0" indent="0" algn="l" defTabSz="913598" rtl="0" eaLnBrk="1" fontAlgn="auto" latinLnBrk="0" hangingPunct="1">
                        <a:lnSpc>
                          <a:spcPct val="100000"/>
                        </a:lnSpc>
                        <a:spcBef>
                          <a:spcPts val="0"/>
                        </a:spcBef>
                        <a:spcAft>
                          <a:spcPts val="0"/>
                        </a:spcAft>
                        <a:buClrTx/>
                        <a:buSzTx/>
                        <a:buFontTx/>
                        <a:buNone/>
                        <a:tabLst/>
                        <a:defRPr/>
                      </a:pPr>
                      <a:endParaRPr lang="en-US" sz="1000" i="0" kern="1200">
                        <a:solidFill>
                          <a:schemeClr val="tx1">
                            <a:lumMod val="75000"/>
                            <a:lumOff val="25000"/>
                          </a:schemeClr>
                        </a:solidFill>
                        <a:latin typeface="+mj-lt"/>
                        <a:ea typeface="Times New Roman"/>
                        <a:cs typeface="Arial" panose="020B0604020202020204" pitchFamily="34" charset="0"/>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000" b="0" i="0" u="none" strike="noStrike" kern="1200" cap="none">
                          <a:solidFill>
                            <a:schemeClr val="tx1">
                              <a:lumMod val="75000"/>
                              <a:lumOff val="25000"/>
                            </a:schemeClr>
                          </a:solidFill>
                          <a:latin typeface="+mj-lt"/>
                          <a:ea typeface="Times New Roman"/>
                          <a:cs typeface="Times New Roman"/>
                          <a:sym typeface="Arial"/>
                        </a:rPr>
                        <a:t>Provide coaching on how to drive team innovation.</a:t>
                      </a: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3598" rtl="0" eaLnBrk="1" fontAlgn="auto" latinLnBrk="0" hangingPunct="1">
                        <a:lnSpc>
                          <a:spcPct val="100000"/>
                        </a:lnSpc>
                        <a:spcBef>
                          <a:spcPts val="0"/>
                        </a:spcBef>
                        <a:spcAft>
                          <a:spcPts val="0"/>
                        </a:spcAft>
                        <a:buClrTx/>
                        <a:buSzTx/>
                        <a:buFontTx/>
                        <a:buNone/>
                        <a:tabLst/>
                        <a:defRPr/>
                      </a:pPr>
                      <a:r>
                        <a:rPr lang="en-US" sz="1000" b="0" i="0" u="none" strike="noStrike" cap="none">
                          <a:solidFill>
                            <a:schemeClr val="tx1">
                              <a:lumMod val="75000"/>
                              <a:lumOff val="25000"/>
                            </a:schemeClr>
                          </a:solidFill>
                          <a:latin typeface="+mj-lt"/>
                          <a:ea typeface="Times New Roman"/>
                          <a:cs typeface="Times New Roman"/>
                          <a:sym typeface="Arial"/>
                        </a:rPr>
                        <a:t>Engagement Survey (culture question)</a:t>
                      </a:r>
                      <a:endParaRPr lang="en-US" sz="1000" b="0" i="0" u="none" strike="noStrike" cap="none" baseline="0">
                        <a:solidFill>
                          <a:schemeClr val="tx1">
                            <a:lumMod val="75000"/>
                            <a:lumOff val="25000"/>
                          </a:schemeClr>
                        </a:solidFill>
                        <a:latin typeface="+mj-lt"/>
                        <a:ea typeface="Times New Roman"/>
                        <a:cs typeface="Times New Roman"/>
                        <a:sym typeface="Arial"/>
                      </a:endParaRPr>
                    </a:p>
                    <a:p>
                      <a:pPr marL="0" marR="0" indent="0" algn="l" defTabSz="913598" rtl="0" eaLnBrk="1" fontAlgn="auto" latinLnBrk="0" hangingPunct="1">
                        <a:lnSpc>
                          <a:spcPct val="100000"/>
                        </a:lnSpc>
                        <a:spcBef>
                          <a:spcPts val="0"/>
                        </a:spcBef>
                        <a:spcAft>
                          <a:spcPts val="0"/>
                        </a:spcAft>
                        <a:buClrTx/>
                        <a:buSzTx/>
                        <a:buFontTx/>
                        <a:buNone/>
                        <a:tabLst/>
                        <a:defRPr/>
                      </a:pPr>
                      <a:endParaRPr lang="en-US" sz="1000" i="0" kern="1200">
                        <a:solidFill>
                          <a:schemeClr val="tx1">
                            <a:lumMod val="75000"/>
                            <a:lumOff val="25000"/>
                          </a:schemeClr>
                        </a:solidFill>
                        <a:latin typeface="+mj-lt"/>
                        <a:ea typeface="Times New Roman"/>
                        <a:cs typeface="Arial" panose="020B0604020202020204" pitchFamily="34" charset="0"/>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endParaRPr lang="en-US" sz="1000" i="0">
                        <a:solidFill>
                          <a:schemeClr val="tx1">
                            <a:lumMod val="75000"/>
                            <a:lumOff val="25000"/>
                          </a:schemeClr>
                        </a:solidFill>
                        <a:latin typeface="+mj-lt"/>
                        <a:ea typeface="Times New Roman"/>
                        <a:cs typeface="Arial"/>
                      </a:endParaRPr>
                    </a:p>
                    <a:p>
                      <a:pPr marL="0" marR="0" algn="ctr">
                        <a:spcBef>
                          <a:spcPts val="0"/>
                        </a:spcBef>
                        <a:spcAft>
                          <a:spcPts val="0"/>
                        </a:spcAft>
                      </a:pPr>
                      <a:r>
                        <a:rPr lang="en-US" sz="1000" i="0">
                          <a:solidFill>
                            <a:schemeClr val="tx1">
                              <a:lumMod val="75000"/>
                              <a:lumOff val="25000"/>
                            </a:schemeClr>
                          </a:solidFill>
                          <a:latin typeface="+mj-lt"/>
                          <a:ea typeface="Times New Roman"/>
                          <a:cs typeface="Times New Roman"/>
                        </a:rPr>
                        <a:t>July 2022</a:t>
                      </a:r>
                      <a:endParaRPr lang="en-US" sz="1000" i="0">
                        <a:solidFill>
                          <a:schemeClr val="tx1">
                            <a:lumMod val="75000"/>
                            <a:lumOff val="25000"/>
                          </a:schemeClr>
                        </a:solidFill>
                        <a:latin typeface="+mj-lt"/>
                        <a:ea typeface="Times New Roman"/>
                        <a:cs typeface="Arial"/>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4" name="Rectangle 3">
            <a:extLst>
              <a:ext uri="{FF2B5EF4-FFF2-40B4-BE49-F238E27FC236}">
                <a16:creationId xmlns:a16="http://schemas.microsoft.com/office/drawing/2014/main" id="{4AA272C2-CA4C-4CD0-86AB-98882B2DC4E9}"/>
              </a:ext>
            </a:extLst>
          </p:cNvPr>
          <p:cNvSpPr/>
          <p:nvPr/>
        </p:nvSpPr>
        <p:spPr>
          <a:xfrm>
            <a:off x="70482" y="82306"/>
            <a:ext cx="7569701" cy="480131"/>
          </a:xfrm>
          <a:prstGeom prst="rect">
            <a:avLst/>
          </a:prstGeom>
        </p:spPr>
        <p:txBody>
          <a:bodyPr wrap="none">
            <a:spAutoFit/>
          </a:bodyPr>
          <a:lstStyle/>
          <a:p>
            <a:pPr>
              <a:lnSpc>
                <a:spcPct val="90000"/>
              </a:lnSpc>
              <a:buClr>
                <a:schemeClr val="accent1"/>
              </a:buClr>
              <a:buSzPts val="3200"/>
            </a:pPr>
            <a:r>
              <a:rPr lang="en-US" sz="2800" b="1" cap="all">
                <a:solidFill>
                  <a:srgbClr val="00B0F0"/>
                </a:solidFill>
                <a:latin typeface="Century Gothic" panose="020B0502020202020204" pitchFamily="34" charset="0"/>
                <a:sym typeface="Oswald"/>
              </a:rPr>
              <a:t>INDIVIDUAL DEVELOPMENT PLAN EXAMPLES</a:t>
            </a:r>
          </a:p>
        </p:txBody>
      </p:sp>
    </p:spTree>
    <p:extLst>
      <p:ext uri="{BB962C8B-B14F-4D97-AF65-F5344CB8AC3E}">
        <p14:creationId xmlns:p14="http://schemas.microsoft.com/office/powerpoint/2010/main" val="2400110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E439A-8800-4018-9787-57AC6077C75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graphicFrame>
        <p:nvGraphicFramePr>
          <p:cNvPr id="3" name="Table 2">
            <a:extLst>
              <a:ext uri="{FF2B5EF4-FFF2-40B4-BE49-F238E27FC236}">
                <a16:creationId xmlns:a16="http://schemas.microsoft.com/office/drawing/2014/main" id="{B5C4D1B8-CE50-47A9-9A5D-6FCA30626B62}"/>
              </a:ext>
            </a:extLst>
          </p:cNvPr>
          <p:cNvGraphicFramePr>
            <a:graphicFrameLocks noGrp="1"/>
          </p:cNvGraphicFramePr>
          <p:nvPr>
            <p:extLst>
              <p:ext uri="{D42A27DB-BD31-4B8C-83A1-F6EECF244321}">
                <p14:modId xmlns:p14="http://schemas.microsoft.com/office/powerpoint/2010/main" val="1531429383"/>
              </p:ext>
            </p:extLst>
          </p:nvPr>
        </p:nvGraphicFramePr>
        <p:xfrm>
          <a:off x="145294" y="574839"/>
          <a:ext cx="8463447" cy="4235700"/>
        </p:xfrm>
        <a:graphic>
          <a:graphicData uri="http://schemas.openxmlformats.org/drawingml/2006/table">
            <a:tbl>
              <a:tblPr/>
              <a:tblGrid>
                <a:gridCol w="1527389">
                  <a:extLst>
                    <a:ext uri="{9D8B030D-6E8A-4147-A177-3AD203B41FA5}">
                      <a16:colId xmlns:a16="http://schemas.microsoft.com/office/drawing/2014/main" val="20000"/>
                    </a:ext>
                  </a:extLst>
                </a:gridCol>
                <a:gridCol w="1572322">
                  <a:extLst>
                    <a:ext uri="{9D8B030D-6E8A-4147-A177-3AD203B41FA5}">
                      <a16:colId xmlns:a16="http://schemas.microsoft.com/office/drawing/2014/main" val="1376146592"/>
                    </a:ext>
                  </a:extLst>
                </a:gridCol>
                <a:gridCol w="1480660">
                  <a:extLst>
                    <a:ext uri="{9D8B030D-6E8A-4147-A177-3AD203B41FA5}">
                      <a16:colId xmlns:a16="http://schemas.microsoft.com/office/drawing/2014/main" val="2887576987"/>
                    </a:ext>
                  </a:extLst>
                </a:gridCol>
                <a:gridCol w="1563623">
                  <a:extLst>
                    <a:ext uri="{9D8B030D-6E8A-4147-A177-3AD203B41FA5}">
                      <a16:colId xmlns:a16="http://schemas.microsoft.com/office/drawing/2014/main" val="887063897"/>
                    </a:ext>
                  </a:extLst>
                </a:gridCol>
                <a:gridCol w="1326995">
                  <a:extLst>
                    <a:ext uri="{9D8B030D-6E8A-4147-A177-3AD203B41FA5}">
                      <a16:colId xmlns:a16="http://schemas.microsoft.com/office/drawing/2014/main" val="1041341785"/>
                    </a:ext>
                  </a:extLst>
                </a:gridCol>
                <a:gridCol w="992458">
                  <a:extLst>
                    <a:ext uri="{9D8B030D-6E8A-4147-A177-3AD203B41FA5}">
                      <a16:colId xmlns:a16="http://schemas.microsoft.com/office/drawing/2014/main" val="20005"/>
                    </a:ext>
                  </a:extLst>
                </a:gridCol>
              </a:tblGrid>
              <a:tr h="42357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000" b="1">
                          <a:solidFill>
                            <a:schemeClr val="bg1"/>
                          </a:solidFill>
                          <a:latin typeface="+mj-lt"/>
                          <a:ea typeface="Times New Roman"/>
                          <a:cs typeface="Arial"/>
                        </a:rPr>
                        <a:t>Development </a:t>
                      </a:r>
                    </a:p>
                    <a:p>
                      <a:pPr marL="0" marR="0" algn="ctr">
                        <a:spcBef>
                          <a:spcPts val="0"/>
                        </a:spcBef>
                        <a:spcAft>
                          <a:spcPts val="0"/>
                        </a:spcAft>
                      </a:pPr>
                      <a:r>
                        <a:rPr lang="en-US" sz="1000" b="1">
                          <a:solidFill>
                            <a:schemeClr val="bg1"/>
                          </a:solidFill>
                          <a:latin typeface="+mj-lt"/>
                          <a:ea typeface="Times New Roman"/>
                          <a:cs typeface="Arial"/>
                        </a:rPr>
                        <a:t>Objective</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a:solidFill>
                            <a:schemeClr val="bg1"/>
                          </a:solidFill>
                          <a:effectLst/>
                          <a:latin typeface="+mj-lt"/>
                          <a:ea typeface="+mn-ea"/>
                          <a:cs typeface="+mn-cs"/>
                          <a:sym typeface="Arial"/>
                        </a:rPr>
                        <a:t>Skills/knowledge &amp; behaviour</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a:solidFill>
                            <a:schemeClr val="bg1"/>
                          </a:solidFill>
                          <a:effectLst/>
                          <a:latin typeface="+mj-lt"/>
                          <a:ea typeface="+mn-ea"/>
                          <a:cs typeface="+mn-cs"/>
                          <a:sym typeface="Arial"/>
                        </a:rPr>
                        <a:t>Action steps/learning activity</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a:solidFill>
                            <a:schemeClr val="bg1"/>
                          </a:solidFill>
                          <a:effectLst/>
                          <a:latin typeface="+mj-lt"/>
                          <a:ea typeface="+mn-ea"/>
                          <a:cs typeface="+mn-cs"/>
                          <a:sym typeface="Arial"/>
                        </a:rPr>
                        <a:t>Organizational/manager support</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p>
                      <a:pPr marL="0" marR="0" algn="ctr">
                        <a:spcBef>
                          <a:spcPts val="0"/>
                        </a:spcBef>
                        <a:spcAft>
                          <a:spcPts val="0"/>
                        </a:spcAft>
                      </a:pPr>
                      <a:r>
                        <a:rPr lang="en-US" sz="1000" b="1" i="0" u="none" strike="noStrike" cap="none">
                          <a:solidFill>
                            <a:schemeClr val="bg1"/>
                          </a:solidFill>
                          <a:effectLst/>
                          <a:latin typeface="+mj-lt"/>
                          <a:ea typeface="+mn-ea"/>
                          <a:cs typeface="+mn-cs"/>
                          <a:sym typeface="Arial"/>
                        </a:rPr>
                        <a:t>Success measures</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000" b="1">
                          <a:solidFill>
                            <a:schemeClr val="bg1"/>
                          </a:solidFill>
                          <a:latin typeface="+mj-lt"/>
                          <a:ea typeface="Times New Roman"/>
                          <a:cs typeface="Arial"/>
                        </a:rPr>
                        <a:t>Target Date Completion</a:t>
                      </a:r>
                      <a:endParaRPr lang="en-US" sz="1000" b="1">
                        <a:solidFill>
                          <a:schemeClr val="bg1"/>
                        </a:solidFill>
                        <a:latin typeface="+mj-lt"/>
                        <a:ea typeface="Times New Roman"/>
                        <a:cs typeface="Times New Roman"/>
                      </a:endParaRPr>
                    </a:p>
                  </a:txBody>
                  <a:tcPr marL="49530" marR="49530"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A6EBB"/>
                    </a:solidFill>
                  </a:tcPr>
                </a:tc>
                <a:extLst>
                  <a:ext uri="{0D108BD9-81ED-4DB2-BD59-A6C34878D82A}">
                    <a16:rowId xmlns:a16="http://schemas.microsoft.com/office/drawing/2014/main" val="10000"/>
                  </a:ext>
                </a:extLst>
              </a:tr>
              <a:tr h="381213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12713" marR="0" lvl="0" indent="-112713" algn="l" defTabSz="913598" rtl="0" eaLnBrk="1" fontAlgn="auto" latinLnBrk="0" hangingPunct="1">
                        <a:lnSpc>
                          <a:spcPct val="100000"/>
                        </a:lnSpc>
                        <a:spcBef>
                          <a:spcPts val="0"/>
                        </a:spcBef>
                        <a:spcAft>
                          <a:spcPts val="0"/>
                        </a:spcAft>
                        <a:buClrTx/>
                        <a:buSzTx/>
                        <a:buFontTx/>
                        <a:buNone/>
                        <a:tabLst/>
                        <a:defRPr/>
                      </a:pPr>
                      <a:endParaRPr lang="en-GB" sz="1000" b="0" i="0" u="none" strike="noStrike" kern="1200" cap="none">
                        <a:solidFill>
                          <a:schemeClr val="tx1">
                            <a:lumMod val="75000"/>
                            <a:lumOff val="25000"/>
                          </a:schemeClr>
                        </a:solidFill>
                        <a:latin typeface="Arial"/>
                        <a:ea typeface="Times New Roman"/>
                        <a:cs typeface="Arial"/>
                        <a:sym typeface="Arial"/>
                      </a:endParaRPr>
                    </a:p>
                    <a:p>
                      <a:pPr marL="112713" marR="0" indent="-112713" algn="l" defTabSz="913598" rtl="0" eaLnBrk="1" fontAlgn="auto" latinLnBrk="0" hangingPunct="1">
                        <a:lnSpc>
                          <a:spcPct val="100000"/>
                        </a:lnSpc>
                        <a:spcBef>
                          <a:spcPts val="0"/>
                        </a:spcBef>
                        <a:spcAft>
                          <a:spcPts val="0"/>
                        </a:spcAft>
                        <a:buClrTx/>
                        <a:buSzTx/>
                        <a:buFontTx/>
                        <a:buNone/>
                        <a:tabLst/>
                        <a:defRPr/>
                      </a:pPr>
                      <a:endParaRPr lang="en-US" sz="1000">
                        <a:solidFill>
                          <a:schemeClr val="tx1">
                            <a:lumMod val="75000"/>
                            <a:lumOff val="25000"/>
                          </a:schemeClr>
                        </a:solidFill>
                        <a:latin typeface="+mj-lt"/>
                        <a:ea typeface="Times New Roman"/>
                        <a:cs typeface="Times New Roman"/>
                      </a:endParaRPr>
                    </a:p>
                  </a:txBody>
                  <a:tcPr marL="49530" marR="49530" marT="0" marB="0">
                    <a:lnL w="12700" cap="flat" cmpd="sng" algn="ctr">
                      <a:solidFill>
                        <a:srgbClr val="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12713" algn="l" defTabSz="913598" rtl="0" eaLnBrk="1" fontAlgn="auto" latinLnBrk="0" hangingPunct="1">
                        <a:lnSpc>
                          <a:spcPct val="100000"/>
                        </a:lnSpc>
                        <a:spcBef>
                          <a:spcPts val="0"/>
                        </a:spcBef>
                        <a:spcAft>
                          <a:spcPts val="0"/>
                        </a:spcAft>
                        <a:buClrTx/>
                        <a:buSzTx/>
                        <a:buFontTx/>
                        <a:buNone/>
                        <a:tabLst/>
                        <a:defRPr/>
                      </a:pPr>
                      <a:endParaRPr lang="en-US" sz="1000" i="1" kern="1200">
                        <a:solidFill>
                          <a:schemeClr val="tx1">
                            <a:lumMod val="75000"/>
                            <a:lumOff val="25000"/>
                          </a:schemeClr>
                        </a:solidFill>
                        <a:latin typeface="+mj-lt"/>
                        <a:ea typeface="Times New Roman"/>
                        <a:cs typeface="Arial"/>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spcBef>
                          <a:spcPts val="0"/>
                        </a:spcBef>
                        <a:spcAft>
                          <a:spcPts val="0"/>
                        </a:spcAft>
                        <a:buFont typeface="+mj-lt"/>
                        <a:buNone/>
                      </a:pPr>
                      <a:endParaRPr lang="en-US" sz="1000" i="0" kern="1200">
                        <a:solidFill>
                          <a:schemeClr val="tx1">
                            <a:lumMod val="75000"/>
                            <a:lumOff val="25000"/>
                          </a:schemeClr>
                        </a:solidFill>
                        <a:latin typeface="+mj-lt"/>
                        <a:ea typeface="Times New Roman"/>
                        <a:cs typeface="Arial" panose="020B0604020202020204" pitchFamily="34" charset="0"/>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3598" rtl="0" eaLnBrk="1" fontAlgn="auto" latinLnBrk="0" hangingPunct="1">
                        <a:lnSpc>
                          <a:spcPct val="100000"/>
                        </a:lnSpc>
                        <a:spcBef>
                          <a:spcPts val="0"/>
                        </a:spcBef>
                        <a:spcAft>
                          <a:spcPts val="0"/>
                        </a:spcAft>
                        <a:buClrTx/>
                        <a:buSzTx/>
                        <a:buFontTx/>
                        <a:buNone/>
                        <a:tabLst/>
                        <a:defRPr/>
                      </a:pPr>
                      <a:endParaRPr lang="en-US" sz="1000" b="0" i="0" u="none" strike="noStrike" cap="none">
                        <a:solidFill>
                          <a:schemeClr val="tx1">
                            <a:lumMod val="75000"/>
                            <a:lumOff val="25000"/>
                          </a:schemeClr>
                        </a:solidFill>
                        <a:latin typeface="+mn-lt"/>
                        <a:ea typeface="Times New Roman"/>
                        <a:cs typeface="Times New Roman"/>
                        <a:sym typeface="Arial"/>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marR="0" indent="-228600">
                        <a:spcBef>
                          <a:spcPts val="0"/>
                        </a:spcBef>
                        <a:spcAft>
                          <a:spcPts val="0"/>
                        </a:spcAft>
                        <a:buFont typeface="+mj-lt"/>
                        <a:buAutoNum type="alphaLcParenR"/>
                      </a:pPr>
                      <a:endParaRPr lang="en-US" sz="1000" i="0" kern="1200">
                        <a:solidFill>
                          <a:schemeClr val="tx1">
                            <a:lumMod val="75000"/>
                            <a:lumOff val="25000"/>
                          </a:schemeClr>
                        </a:solidFill>
                        <a:latin typeface="+mj-lt"/>
                        <a:ea typeface="Times New Roman"/>
                        <a:cs typeface="Arial" panose="020B0604020202020204" pitchFamily="34" charset="0"/>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spcBef>
                          <a:spcPts val="0"/>
                        </a:spcBef>
                        <a:spcAft>
                          <a:spcPts val="0"/>
                        </a:spcAft>
                      </a:pPr>
                      <a:endParaRPr lang="en-US" sz="1000">
                        <a:solidFill>
                          <a:schemeClr val="tx1">
                            <a:lumMod val="75000"/>
                            <a:lumOff val="25000"/>
                          </a:schemeClr>
                        </a:solidFill>
                        <a:latin typeface="+mj-lt"/>
                        <a:ea typeface="Times New Roman"/>
                        <a:cs typeface="Times New Roman"/>
                      </a:endParaRPr>
                    </a:p>
                  </a:txBody>
                  <a:tcPr marL="49530" marR="4953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4" name="Rectangle 3">
            <a:extLst>
              <a:ext uri="{FF2B5EF4-FFF2-40B4-BE49-F238E27FC236}">
                <a16:creationId xmlns:a16="http://schemas.microsoft.com/office/drawing/2014/main" id="{4AA272C2-CA4C-4CD0-86AB-98882B2DC4E9}"/>
              </a:ext>
            </a:extLst>
          </p:cNvPr>
          <p:cNvSpPr/>
          <p:nvPr/>
        </p:nvSpPr>
        <p:spPr>
          <a:xfrm>
            <a:off x="70482" y="82306"/>
            <a:ext cx="7569701" cy="480131"/>
          </a:xfrm>
          <a:prstGeom prst="rect">
            <a:avLst/>
          </a:prstGeom>
        </p:spPr>
        <p:txBody>
          <a:bodyPr wrap="none">
            <a:spAutoFit/>
          </a:bodyPr>
          <a:lstStyle/>
          <a:p>
            <a:pPr>
              <a:lnSpc>
                <a:spcPct val="90000"/>
              </a:lnSpc>
              <a:buClr>
                <a:schemeClr val="accent1"/>
              </a:buClr>
              <a:buSzPts val="3200"/>
            </a:pPr>
            <a:r>
              <a:rPr lang="en-US" sz="2800" b="1" cap="all">
                <a:solidFill>
                  <a:srgbClr val="00B0F0"/>
                </a:solidFill>
                <a:latin typeface="Century Gothic" panose="020B0502020202020204" pitchFamily="34" charset="0"/>
                <a:sym typeface="Oswald"/>
              </a:rPr>
              <a:t>INDIVIDUAL DEVELOPMENT PLAN EXAMPLES</a:t>
            </a:r>
          </a:p>
        </p:txBody>
      </p:sp>
    </p:spTree>
    <p:extLst>
      <p:ext uri="{BB962C8B-B14F-4D97-AF65-F5344CB8AC3E}">
        <p14:creationId xmlns:p14="http://schemas.microsoft.com/office/powerpoint/2010/main" val="2496285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4CB2B7-1268-9936-DFE3-C36E53B044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4" name="Picture 3" descr="A qr code on a white background&#10;&#10;Description automatically generated">
            <a:extLst>
              <a:ext uri="{FF2B5EF4-FFF2-40B4-BE49-F238E27FC236}">
                <a16:creationId xmlns:a16="http://schemas.microsoft.com/office/drawing/2014/main" id="{2094EE56-1D85-8517-C0D2-EBE59D8BD15D}"/>
              </a:ext>
            </a:extLst>
          </p:cNvPr>
          <p:cNvPicPr>
            <a:picLocks noChangeAspect="1"/>
          </p:cNvPicPr>
          <p:nvPr/>
        </p:nvPicPr>
        <p:blipFill>
          <a:blip r:embed="rId2"/>
          <a:stretch>
            <a:fillRect/>
          </a:stretch>
        </p:blipFill>
        <p:spPr>
          <a:xfrm>
            <a:off x="1824812" y="457021"/>
            <a:ext cx="4459029" cy="4459029"/>
          </a:xfrm>
          <a:prstGeom prst="rect">
            <a:avLst/>
          </a:prstGeom>
        </p:spPr>
      </p:pic>
      <p:sp>
        <p:nvSpPr>
          <p:cNvPr id="6" name="TextBox 5">
            <a:extLst>
              <a:ext uri="{FF2B5EF4-FFF2-40B4-BE49-F238E27FC236}">
                <a16:creationId xmlns:a16="http://schemas.microsoft.com/office/drawing/2014/main" id="{B7410F67-8C77-B2B6-B981-74C54A2DB730}"/>
              </a:ext>
            </a:extLst>
          </p:cNvPr>
          <p:cNvSpPr txBox="1"/>
          <p:nvPr/>
        </p:nvSpPr>
        <p:spPr>
          <a:xfrm>
            <a:off x="202018" y="127979"/>
            <a:ext cx="7612912" cy="523220"/>
          </a:xfrm>
          <a:prstGeom prst="rect">
            <a:avLst/>
          </a:prstGeom>
          <a:noFill/>
        </p:spPr>
        <p:txBody>
          <a:bodyPr wrap="square">
            <a:spAutoFit/>
          </a:bodyPr>
          <a:lstStyle/>
          <a:p>
            <a:pPr hangingPunct="0">
              <a:defRPr/>
            </a:pPr>
            <a:r>
              <a:rPr lang="en-IN" sz="2800" b="1">
                <a:solidFill>
                  <a:srgbClr val="00B0F0"/>
                </a:solidFill>
                <a:latin typeface="Century Gothic" panose="020B0502020202020204" pitchFamily="34" charset="0"/>
              </a:rPr>
              <a:t>ESCAPE ROOM - IDP</a:t>
            </a:r>
          </a:p>
        </p:txBody>
      </p:sp>
    </p:spTree>
    <p:extLst>
      <p:ext uri="{BB962C8B-B14F-4D97-AF65-F5344CB8AC3E}">
        <p14:creationId xmlns:p14="http://schemas.microsoft.com/office/powerpoint/2010/main" val="135441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65C7E32-5D15-4A87-A329-1E435236CD92}"/>
              </a:ext>
            </a:extLst>
          </p:cNvPr>
          <p:cNvSpPr txBox="1"/>
          <p:nvPr/>
        </p:nvSpPr>
        <p:spPr>
          <a:xfrm>
            <a:off x="78173" y="-30777"/>
            <a:ext cx="9065827"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hangingPunct="0">
              <a:defRPr/>
            </a:pPr>
            <a:r>
              <a:rPr lang="en-IN" sz="2800" b="1">
                <a:solidFill>
                  <a:srgbClr val="00B0F0"/>
                </a:solidFill>
                <a:latin typeface="Century Gothic" panose="020B0502020202020204" pitchFamily="34" charset="0"/>
              </a:rPr>
              <a:t>Making it a GOOD Career Conversation </a:t>
            </a:r>
          </a:p>
        </p:txBody>
      </p:sp>
      <p:sp>
        <p:nvSpPr>
          <p:cNvPr id="17" name="Text">
            <a:extLst>
              <a:ext uri="{FF2B5EF4-FFF2-40B4-BE49-F238E27FC236}">
                <a16:creationId xmlns:a16="http://schemas.microsoft.com/office/drawing/2014/main" id="{E20C7B70-D929-4401-A4EA-B7EB94BAAE7A}"/>
              </a:ext>
            </a:extLst>
          </p:cNvPr>
          <p:cNvSpPr txBox="1">
            <a:spLocks/>
          </p:cNvSpPr>
          <p:nvPr/>
        </p:nvSpPr>
        <p:spPr>
          <a:xfrm>
            <a:off x="8749305" y="4626338"/>
            <a:ext cx="173125"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b">
            <a:spAutoFit/>
          </a:bodyPr>
          <a:lstStyle>
            <a:defPPr>
              <a:defRPr lang="en-US"/>
            </a:defPPr>
            <a:lvl1pPr marL="0" algn="ctr" defTabSz="1714457" rtl="0" eaLnBrk="1" latinLnBrk="0" hangingPunct="1">
              <a:defRPr sz="1000" kern="1200">
                <a:solidFill>
                  <a:srgbClr val="FFFFFF"/>
                </a:solidFill>
                <a:latin typeface="Graphik"/>
                <a:ea typeface="Graphik"/>
                <a:cs typeface="Graphik"/>
                <a:sym typeface="Graphi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85843" hangingPunct="0">
              <a:spcBef>
                <a:spcPts val="1238"/>
              </a:spcBef>
              <a:buClrTx/>
              <a:defRPr/>
            </a:pPr>
            <a:fld id="{86CB4B4D-7CA3-9044-876B-883B54F8677D}" type="slidenum">
              <a:rPr lang="en-US" sz="750" kern="0"/>
              <a:pPr defTabSz="1285843" hangingPunct="0">
                <a:spcBef>
                  <a:spcPts val="1238"/>
                </a:spcBef>
                <a:buClrTx/>
                <a:defRPr/>
              </a:pPr>
              <a:t>35</a:t>
            </a:fld>
            <a:endParaRPr lang="en-US" sz="750" kern="0"/>
          </a:p>
        </p:txBody>
      </p:sp>
      <p:sp>
        <p:nvSpPr>
          <p:cNvPr id="3" name="TextBox 2">
            <a:extLst>
              <a:ext uri="{FF2B5EF4-FFF2-40B4-BE49-F238E27FC236}">
                <a16:creationId xmlns:a16="http://schemas.microsoft.com/office/drawing/2014/main" id="{8958DE13-566E-476F-9597-CA2E31DD5CAF}"/>
              </a:ext>
            </a:extLst>
          </p:cNvPr>
          <p:cNvSpPr txBox="1"/>
          <p:nvPr/>
        </p:nvSpPr>
        <p:spPr>
          <a:xfrm>
            <a:off x="78173" y="880226"/>
            <a:ext cx="8833145" cy="4991110"/>
          </a:xfrm>
          <a:prstGeom prst="rect">
            <a:avLst/>
          </a:prstGeom>
          <a:noFill/>
        </p:spPr>
        <p:txBody>
          <a:bodyPr wrap="square" rtlCol="0">
            <a:spAutoFit/>
          </a:bodyPr>
          <a:lstStyle/>
          <a:p>
            <a:pPr marL="285750" indent="-285750">
              <a:spcBef>
                <a:spcPts val="450"/>
              </a:spcBef>
              <a:spcAft>
                <a:spcPts val="450"/>
              </a:spcAft>
              <a:buClr>
                <a:srgbClr val="FFC000"/>
              </a:buClr>
              <a:buSzPct val="120000"/>
              <a:buFont typeface="Wingdings" panose="05000000000000000000" pitchFamily="2" charset="2"/>
              <a:buChar char="q"/>
            </a:pPr>
            <a:r>
              <a:rPr lang="en-US" sz="1200">
                <a:solidFill>
                  <a:schemeClr val="tx1">
                    <a:lumMod val="75000"/>
                    <a:lumOff val="25000"/>
                  </a:schemeClr>
                </a:solidFill>
                <a:latin typeface="+mj-lt"/>
                <a:cs typeface="Calibri" panose="020F0502020204030204" pitchFamily="34" charset="0"/>
                <a:sym typeface="Graphik"/>
              </a:rPr>
              <a:t>Accept feedback from you manager &amp; be open to consider different perspectives in order to Progress &amp; move forward.</a:t>
            </a:r>
          </a:p>
          <a:p>
            <a:pPr marL="285750" indent="-285750">
              <a:spcBef>
                <a:spcPts val="450"/>
              </a:spcBef>
              <a:spcAft>
                <a:spcPts val="450"/>
              </a:spcAft>
              <a:buClr>
                <a:srgbClr val="FFC000"/>
              </a:buClr>
              <a:buSzPct val="120000"/>
              <a:buFont typeface="Wingdings" panose="05000000000000000000" pitchFamily="2" charset="2"/>
              <a:buChar char="q"/>
            </a:pPr>
            <a:r>
              <a:rPr lang="en-US" sz="1200">
                <a:solidFill>
                  <a:schemeClr val="tx1">
                    <a:lumMod val="75000"/>
                    <a:lumOff val="25000"/>
                  </a:schemeClr>
                </a:solidFill>
                <a:latin typeface="+mj-lt"/>
              </a:rPr>
              <a:t>Ask your manager who can support you with the development goals, such as :</a:t>
            </a:r>
          </a:p>
          <a:p>
            <a:pPr marL="457200" lvl="4" indent="-171450">
              <a:spcBef>
                <a:spcPts val="450"/>
              </a:spcBef>
              <a:spcAft>
                <a:spcPts val="450"/>
              </a:spcAft>
              <a:buClr>
                <a:srgbClr val="FFC000"/>
              </a:buClr>
              <a:buSzPct val="120000"/>
              <a:buFont typeface="Wingdings" panose="05000000000000000000" pitchFamily="2" charset="2"/>
              <a:buChar char="§"/>
            </a:pPr>
            <a:r>
              <a:rPr lang="en-US" sz="1200">
                <a:solidFill>
                  <a:schemeClr val="tx1">
                    <a:lumMod val="75000"/>
                    <a:lumOff val="25000"/>
                  </a:schemeClr>
                </a:solidFill>
                <a:latin typeface="+mj-lt"/>
              </a:rPr>
              <a:t>Matrix manager </a:t>
            </a:r>
          </a:p>
          <a:p>
            <a:pPr marL="457200" lvl="4" indent="-171450">
              <a:spcBef>
                <a:spcPts val="450"/>
              </a:spcBef>
              <a:spcAft>
                <a:spcPts val="450"/>
              </a:spcAft>
              <a:buClr>
                <a:srgbClr val="FFC000"/>
              </a:buClr>
              <a:buSzPct val="120000"/>
              <a:buFont typeface="Wingdings" panose="05000000000000000000" pitchFamily="2" charset="2"/>
              <a:buChar char="§"/>
            </a:pPr>
            <a:r>
              <a:rPr lang="en-US" sz="1200">
                <a:solidFill>
                  <a:schemeClr val="tx1">
                    <a:lumMod val="75000"/>
                    <a:lumOff val="25000"/>
                  </a:schemeClr>
                </a:solidFill>
                <a:latin typeface="+mj-lt"/>
              </a:rPr>
              <a:t>Mentor /A coach from within or outside the Division </a:t>
            </a:r>
          </a:p>
          <a:p>
            <a:pPr marL="457200" lvl="4" indent="-171450">
              <a:spcBef>
                <a:spcPts val="450"/>
              </a:spcBef>
              <a:spcAft>
                <a:spcPts val="450"/>
              </a:spcAft>
              <a:buClr>
                <a:srgbClr val="FFC000"/>
              </a:buClr>
              <a:buSzPct val="120000"/>
              <a:buFont typeface="Wingdings" panose="05000000000000000000" pitchFamily="2" charset="2"/>
              <a:buChar char="§"/>
            </a:pPr>
            <a:r>
              <a:rPr lang="en-US" sz="1200">
                <a:solidFill>
                  <a:schemeClr val="tx1">
                    <a:lumMod val="75000"/>
                    <a:lumOff val="25000"/>
                  </a:schemeClr>
                </a:solidFill>
                <a:latin typeface="+mj-lt"/>
              </a:rPr>
              <a:t>Trusted peers </a:t>
            </a:r>
          </a:p>
          <a:p>
            <a:pPr marL="457200" lvl="4" indent="-171450">
              <a:spcBef>
                <a:spcPts val="450"/>
              </a:spcBef>
              <a:spcAft>
                <a:spcPts val="450"/>
              </a:spcAft>
              <a:buClr>
                <a:srgbClr val="FFC000"/>
              </a:buClr>
              <a:buSzPct val="120000"/>
              <a:buFont typeface="Wingdings" panose="05000000000000000000" pitchFamily="2" charset="2"/>
              <a:buChar char="§"/>
            </a:pPr>
            <a:r>
              <a:rPr lang="en-US" sz="1200">
                <a:solidFill>
                  <a:schemeClr val="tx1">
                    <a:lumMod val="75000"/>
                    <a:lumOff val="25000"/>
                  </a:schemeClr>
                </a:solidFill>
                <a:latin typeface="+mj-lt"/>
              </a:rPr>
              <a:t>Subject matter expert/Senior Professional in the area you want to develop skills or a career</a:t>
            </a:r>
          </a:p>
          <a:p>
            <a:pPr marL="457200" lvl="4" indent="-171450">
              <a:spcBef>
                <a:spcPts val="450"/>
              </a:spcBef>
              <a:spcAft>
                <a:spcPts val="450"/>
              </a:spcAft>
              <a:buClr>
                <a:srgbClr val="FFC000"/>
              </a:buClr>
              <a:buSzPct val="120000"/>
              <a:buFont typeface="Wingdings" panose="05000000000000000000" pitchFamily="2" charset="2"/>
              <a:buChar char="§"/>
            </a:pPr>
            <a:r>
              <a:rPr lang="en-US" sz="1200">
                <a:solidFill>
                  <a:schemeClr val="tx1">
                    <a:lumMod val="75000"/>
                    <a:lumOff val="25000"/>
                  </a:schemeClr>
                </a:solidFill>
                <a:latin typeface="+mj-lt"/>
              </a:rPr>
              <a:t>Stakeholders who can provide useful feedback on your strengths and areas for development</a:t>
            </a:r>
            <a:endParaRPr lang="en-IN" sz="1200">
              <a:solidFill>
                <a:schemeClr val="tx1">
                  <a:lumMod val="75000"/>
                  <a:lumOff val="25000"/>
                </a:schemeClr>
              </a:solidFill>
              <a:latin typeface="+mj-lt"/>
            </a:endParaRPr>
          </a:p>
          <a:p>
            <a:pPr marL="285750" indent="-285750">
              <a:spcBef>
                <a:spcPts val="450"/>
              </a:spcBef>
              <a:spcAft>
                <a:spcPts val="450"/>
              </a:spcAft>
              <a:buClr>
                <a:srgbClr val="FFC000"/>
              </a:buClr>
              <a:buSzPct val="120000"/>
              <a:buFont typeface="Wingdings" panose="05000000000000000000" pitchFamily="2" charset="2"/>
              <a:buChar char="q"/>
            </a:pPr>
            <a:r>
              <a:rPr lang="en-US" sz="1200">
                <a:solidFill>
                  <a:schemeClr val="tx1">
                    <a:lumMod val="75000"/>
                    <a:lumOff val="25000"/>
                  </a:schemeClr>
                </a:solidFill>
                <a:latin typeface="+mj-lt"/>
              </a:rPr>
              <a:t>Have a balance of short-term goals with a longer-term ambition</a:t>
            </a:r>
            <a:endParaRPr lang="en-GB" sz="1200">
              <a:solidFill>
                <a:schemeClr val="tx1">
                  <a:lumMod val="75000"/>
                  <a:lumOff val="25000"/>
                </a:schemeClr>
              </a:solidFill>
              <a:latin typeface="+mj-lt"/>
              <a:cs typeface="Calibri" panose="020F0502020204030204" pitchFamily="34" charset="0"/>
              <a:sym typeface="Graphik"/>
            </a:endParaRPr>
          </a:p>
          <a:p>
            <a:pPr marL="285750" lvl="0" indent="-285750" defTabSz="292100" hangingPunct="0">
              <a:spcBef>
                <a:spcPts val="450"/>
              </a:spcBef>
              <a:spcAft>
                <a:spcPts val="450"/>
              </a:spcAft>
              <a:buClr>
                <a:srgbClr val="FFC000"/>
              </a:buClr>
              <a:buSzPct val="120000"/>
              <a:buFont typeface="Wingdings" panose="05000000000000000000" pitchFamily="2" charset="2"/>
              <a:buChar char="q"/>
              <a:defRPr/>
            </a:pPr>
            <a:r>
              <a:rPr lang="en-GB" sz="1200">
                <a:solidFill>
                  <a:schemeClr val="tx1">
                    <a:lumMod val="75000"/>
                    <a:lumOff val="25000"/>
                  </a:schemeClr>
                </a:solidFill>
                <a:latin typeface="+mj-lt"/>
                <a:cs typeface="Calibri" panose="020F0502020204030204" pitchFamily="34" charset="0"/>
                <a:sym typeface="Graphik"/>
              </a:rPr>
              <a:t>Focus on Development rather than when is my next Promotion.</a:t>
            </a:r>
          </a:p>
          <a:p>
            <a:pPr marL="285750" lvl="0" indent="-285750" defTabSz="292100" hangingPunct="0">
              <a:spcBef>
                <a:spcPts val="450"/>
              </a:spcBef>
              <a:spcAft>
                <a:spcPts val="450"/>
              </a:spcAft>
              <a:buClr>
                <a:srgbClr val="FFC000"/>
              </a:buClr>
              <a:buSzPct val="120000"/>
              <a:buFont typeface="Wingdings" panose="05000000000000000000" pitchFamily="2" charset="2"/>
              <a:buChar char="q"/>
              <a:defRPr/>
            </a:pPr>
            <a:r>
              <a:rPr lang="en-GB" sz="1200">
                <a:solidFill>
                  <a:schemeClr val="tx1">
                    <a:lumMod val="75000"/>
                    <a:lumOff val="25000"/>
                  </a:schemeClr>
                </a:solidFill>
                <a:latin typeface="+mj-lt"/>
                <a:cs typeface="Calibri" panose="020F0502020204030204" pitchFamily="34" charset="0"/>
                <a:sym typeface="Graphik"/>
              </a:rPr>
              <a:t>Make sure you understand all points discussed and align your manager to your IDP.</a:t>
            </a:r>
          </a:p>
          <a:p>
            <a:pPr marL="285750" indent="-285750" defTabSz="292100" hangingPunct="0">
              <a:spcBef>
                <a:spcPts val="450"/>
              </a:spcBef>
              <a:spcAft>
                <a:spcPts val="450"/>
              </a:spcAft>
              <a:buClr>
                <a:srgbClr val="FFC000"/>
              </a:buClr>
              <a:buSzPct val="120000"/>
              <a:buFont typeface="Wingdings" panose="05000000000000000000" pitchFamily="2" charset="2"/>
              <a:buChar char="q"/>
              <a:defRPr/>
            </a:pPr>
            <a:r>
              <a:rPr lang="en-IN" sz="1200">
                <a:solidFill>
                  <a:schemeClr val="tx1">
                    <a:lumMod val="75000"/>
                    <a:lumOff val="25000"/>
                  </a:schemeClr>
                </a:solidFill>
                <a:latin typeface="+mj-lt"/>
                <a:cs typeface="Calibri" panose="020F0502020204030204" pitchFamily="34" charset="0"/>
              </a:rPr>
              <a:t>Update your IDP in IGrow and start moving towards your career goals </a:t>
            </a:r>
            <a:r>
              <a:rPr lang="en-IN" sz="1200" b="1">
                <a:solidFill>
                  <a:schemeClr val="tx1">
                    <a:lumMod val="75000"/>
                    <a:lumOff val="25000"/>
                  </a:schemeClr>
                </a:solidFill>
                <a:latin typeface="+mj-lt"/>
                <a:cs typeface="Calibri" panose="020F0502020204030204" pitchFamily="34" charset="0"/>
              </a:rPr>
              <a:t>TODAY</a:t>
            </a:r>
          </a:p>
          <a:p>
            <a:pPr marL="234950" lvl="0" algn="just" defTabSz="292100" hangingPunct="0">
              <a:lnSpc>
                <a:spcPct val="150000"/>
              </a:lnSpc>
              <a:spcBef>
                <a:spcPts val="600"/>
              </a:spcBef>
              <a:buClr>
                <a:srgbClr val="0070C0"/>
              </a:buClr>
              <a:defRPr/>
            </a:pPr>
            <a:endParaRPr lang="en-GB">
              <a:solidFill>
                <a:srgbClr val="646464"/>
              </a:solidFill>
              <a:latin typeface="+mj-lt"/>
              <a:cs typeface="Calibri" panose="020F0502020204030204" pitchFamily="34" charset="0"/>
              <a:sym typeface="Graphik"/>
            </a:endParaRPr>
          </a:p>
          <a:p>
            <a:pPr>
              <a:spcBef>
                <a:spcPts val="450"/>
              </a:spcBef>
              <a:spcAft>
                <a:spcPts val="450"/>
              </a:spcAft>
              <a:buClr>
                <a:srgbClr val="0070C0"/>
              </a:buClr>
              <a:buSzPct val="120000"/>
            </a:pPr>
            <a:endParaRPr lang="en-GB" b="1">
              <a:solidFill>
                <a:srgbClr val="646464"/>
              </a:solidFill>
              <a:latin typeface="+mj-lt"/>
              <a:cs typeface="News Cycle" panose="020B0604020202020204" charset="2"/>
            </a:endParaRPr>
          </a:p>
          <a:p>
            <a:pPr marL="257175" indent="-257175">
              <a:spcBef>
                <a:spcPts val="450"/>
              </a:spcBef>
              <a:spcAft>
                <a:spcPts val="450"/>
              </a:spcAft>
              <a:buFont typeface="+mj-lt"/>
              <a:buAutoNum type="arabicPeriod"/>
            </a:pPr>
            <a:endParaRPr lang="en-GB" b="1">
              <a:solidFill>
                <a:schemeClr val="tx1"/>
              </a:solidFill>
              <a:latin typeface="+mj-lt"/>
            </a:endParaRPr>
          </a:p>
          <a:p>
            <a:pPr>
              <a:spcBef>
                <a:spcPts val="450"/>
              </a:spcBef>
              <a:spcAft>
                <a:spcPts val="450"/>
              </a:spcAft>
            </a:pPr>
            <a:endParaRPr lang="en-GB" b="1">
              <a:solidFill>
                <a:schemeClr val="tx1"/>
              </a:solidFill>
              <a:latin typeface="+mj-lt"/>
            </a:endParaRPr>
          </a:p>
        </p:txBody>
      </p:sp>
    </p:spTree>
    <p:extLst>
      <p:ext uri="{BB962C8B-B14F-4D97-AF65-F5344CB8AC3E}">
        <p14:creationId xmlns:p14="http://schemas.microsoft.com/office/powerpoint/2010/main" val="880289359"/>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B44F5-7B0C-40AD-8EEF-07BC7222B5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
        <p:nvSpPr>
          <p:cNvPr id="24" name="Rectangle 3">
            <a:extLst>
              <a:ext uri="{FF2B5EF4-FFF2-40B4-BE49-F238E27FC236}">
                <a16:creationId xmlns:a16="http://schemas.microsoft.com/office/drawing/2014/main" id="{E7A74461-C990-4160-92BD-C3AD8B3A9AF7}"/>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400" b="1">
                <a:solidFill>
                  <a:srgbClr val="00B0F0"/>
                </a:solidFill>
                <a:latin typeface="Century Gothic" panose="020B0502020202020204" pitchFamily="34" charset="0"/>
              </a:rPr>
              <a:t>LONG–TERM CAREER GROWTH</a:t>
            </a:r>
          </a:p>
        </p:txBody>
      </p:sp>
      <p:sp>
        <p:nvSpPr>
          <p:cNvPr id="26" name="TextBox 25">
            <a:extLst>
              <a:ext uri="{FF2B5EF4-FFF2-40B4-BE49-F238E27FC236}">
                <a16:creationId xmlns:a16="http://schemas.microsoft.com/office/drawing/2014/main" id="{EEFCCE84-D80C-4B3A-A60C-68D99B69BF9B}"/>
              </a:ext>
            </a:extLst>
          </p:cNvPr>
          <p:cNvSpPr txBox="1"/>
          <p:nvPr/>
        </p:nvSpPr>
        <p:spPr>
          <a:xfrm>
            <a:off x="167619" y="790243"/>
            <a:ext cx="8068733" cy="1397819"/>
          </a:xfrm>
          <a:prstGeom prst="rect">
            <a:avLst/>
          </a:prstGeom>
          <a:noFill/>
        </p:spPr>
        <p:txBody>
          <a:bodyPr wrap="square" rtlCol="0">
            <a:spAutoFit/>
          </a:bodyPr>
          <a:lstStyle/>
          <a:p>
            <a:pPr marL="285750" indent="-285750">
              <a:buFont typeface="Wingdings" panose="05000000000000000000" pitchFamily="2" charset="2"/>
              <a:buChar char="q"/>
              <a:defRPr/>
            </a:pPr>
            <a:endParaRPr lang="en-US">
              <a:solidFill>
                <a:schemeClr val="tx2">
                  <a:lumMod val="25000"/>
                </a:schemeClr>
              </a:solidFill>
              <a:latin typeface="+mj-lt"/>
            </a:endParaRPr>
          </a:p>
          <a:p>
            <a:pPr marL="285750" indent="-285750">
              <a:spcBef>
                <a:spcPts val="450"/>
              </a:spcBef>
              <a:spcAft>
                <a:spcPts val="450"/>
              </a:spcAft>
              <a:buClr>
                <a:srgbClr val="FFC000"/>
              </a:buClr>
              <a:buSzPct val="120000"/>
              <a:buFont typeface="Wingdings" panose="05000000000000000000" pitchFamily="2" charset="2"/>
              <a:buChar char="q"/>
              <a:defRPr/>
            </a:pPr>
            <a:r>
              <a:rPr lang="en-US" altLang="en-US" sz="1200">
                <a:solidFill>
                  <a:schemeClr val="tx1">
                    <a:lumMod val="75000"/>
                    <a:lumOff val="25000"/>
                  </a:schemeClr>
                </a:solidFill>
                <a:latin typeface="+mj-lt"/>
              </a:rPr>
              <a:t>Understanding how to build your own career is the foundation to reach your career aspiration &amp; long-term career growth.</a:t>
            </a:r>
          </a:p>
          <a:p>
            <a:pPr marL="285750" indent="-285750">
              <a:spcBef>
                <a:spcPts val="450"/>
              </a:spcBef>
              <a:spcAft>
                <a:spcPts val="450"/>
              </a:spcAft>
              <a:buClr>
                <a:srgbClr val="FFC000"/>
              </a:buClr>
              <a:buSzPct val="120000"/>
              <a:buFont typeface="Wingdings" panose="05000000000000000000" pitchFamily="2" charset="2"/>
              <a:buChar char="q"/>
              <a:defRPr/>
            </a:pPr>
            <a:r>
              <a:rPr lang="en-US" altLang="en-US" sz="1200">
                <a:solidFill>
                  <a:schemeClr val="tx1">
                    <a:lumMod val="75000"/>
                    <a:lumOff val="25000"/>
                  </a:schemeClr>
                </a:solidFill>
                <a:latin typeface="+mj-lt"/>
              </a:rPr>
              <a:t>Careers are long-term in nature and the best ones evolve thoughtfully</a:t>
            </a:r>
          </a:p>
          <a:p>
            <a:pPr>
              <a:spcBef>
                <a:spcPts val="450"/>
              </a:spcBef>
              <a:spcAft>
                <a:spcPts val="450"/>
              </a:spcAft>
              <a:buClr>
                <a:srgbClr val="FFC000"/>
              </a:buClr>
              <a:buSzPct val="120000"/>
              <a:defRPr/>
            </a:pPr>
            <a:endParaRPr lang="en-US" altLang="en-US">
              <a:solidFill>
                <a:srgbClr val="646464"/>
              </a:solidFill>
              <a:latin typeface="+mj-lt"/>
            </a:endParaRPr>
          </a:p>
        </p:txBody>
      </p:sp>
      <p:sp>
        <p:nvSpPr>
          <p:cNvPr id="7" name="Oval 6">
            <a:extLst>
              <a:ext uri="{FF2B5EF4-FFF2-40B4-BE49-F238E27FC236}">
                <a16:creationId xmlns:a16="http://schemas.microsoft.com/office/drawing/2014/main" id="{E0607683-0D14-EEDE-CAD3-EBC362D419E3}"/>
              </a:ext>
            </a:extLst>
          </p:cNvPr>
          <p:cNvSpPr/>
          <p:nvPr/>
        </p:nvSpPr>
        <p:spPr>
          <a:xfrm>
            <a:off x="5827059" y="2931459"/>
            <a:ext cx="1174376" cy="932329"/>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95CDC963-147A-F6F8-9396-580A8F7B426F}"/>
              </a:ext>
            </a:extLst>
          </p:cNvPr>
          <p:cNvPicPr>
            <a:picLocks noChangeAspect="1"/>
          </p:cNvPicPr>
          <p:nvPr/>
        </p:nvPicPr>
        <p:blipFill>
          <a:blip r:embed="rId2"/>
          <a:stretch>
            <a:fillRect/>
          </a:stretch>
        </p:blipFill>
        <p:spPr>
          <a:xfrm>
            <a:off x="1765005" y="2113931"/>
            <a:ext cx="5316279" cy="2870084"/>
          </a:xfrm>
          <a:prstGeom prst="rect">
            <a:avLst/>
          </a:prstGeom>
        </p:spPr>
      </p:pic>
    </p:spTree>
    <p:extLst>
      <p:ext uri="{BB962C8B-B14F-4D97-AF65-F5344CB8AC3E}">
        <p14:creationId xmlns:p14="http://schemas.microsoft.com/office/powerpoint/2010/main" val="1175354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5EBBEC2F-954A-4E22-B806-60F2DEAD5CA5}"/>
              </a:ext>
            </a:extLst>
          </p:cNvPr>
          <p:cNvSpPr/>
          <p:nvPr/>
        </p:nvSpPr>
        <p:spPr>
          <a:xfrm flipH="1">
            <a:off x="69" y="2836579"/>
            <a:ext cx="9143866" cy="928114"/>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en-US" sz="1378" kern="1200">
              <a:solidFill>
                <a:srgbClr val="000000"/>
              </a:solidFill>
              <a:latin typeface="Arial"/>
            </a:endParaRPr>
          </a:p>
        </p:txBody>
      </p:sp>
      <p:sp>
        <p:nvSpPr>
          <p:cNvPr id="2" name="Right Triangle 1">
            <a:extLst>
              <a:ext uri="{FF2B5EF4-FFF2-40B4-BE49-F238E27FC236}">
                <a16:creationId xmlns:a16="http://schemas.microsoft.com/office/drawing/2014/main" id="{6CCD7F97-107D-4BC6-8338-D82086871C51}"/>
              </a:ext>
            </a:extLst>
          </p:cNvPr>
          <p:cNvSpPr/>
          <p:nvPr/>
        </p:nvSpPr>
        <p:spPr>
          <a:xfrm flipH="1">
            <a:off x="67" y="2740798"/>
            <a:ext cx="9143865" cy="1040903"/>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78" kern="1200">
              <a:solidFill>
                <a:srgbClr val="000000"/>
              </a:solidFill>
              <a:latin typeface="Arial"/>
            </a:endParaRPr>
          </a:p>
        </p:txBody>
      </p:sp>
      <p:sp>
        <p:nvSpPr>
          <p:cNvPr id="8" name="Title 1">
            <a:extLst>
              <a:ext uri="{FF2B5EF4-FFF2-40B4-BE49-F238E27FC236}">
                <a16:creationId xmlns:a16="http://schemas.microsoft.com/office/drawing/2014/main" id="{E40997AD-803C-4A3B-9D43-A11F2E0F4906}"/>
              </a:ext>
            </a:extLst>
          </p:cNvPr>
          <p:cNvSpPr>
            <a:spLocks noGrp="1"/>
          </p:cNvSpPr>
          <p:nvPr>
            <p:ph type="ctrTitle" idx="4294967295"/>
          </p:nvPr>
        </p:nvSpPr>
        <p:spPr>
          <a:xfrm>
            <a:off x="138223" y="2324956"/>
            <a:ext cx="3668232" cy="147732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t" anchorCtr="0" compatLnSpc="1">
            <a:prstTxWarp prst="textNoShape">
              <a:avLst/>
            </a:prstTxWarp>
            <a:spAutoFit/>
          </a:bodyPr>
          <a:lstStyle/>
          <a:p>
            <a:pPr>
              <a:lnSpc>
                <a:spcPct val="100000"/>
              </a:lnSpc>
              <a:buClr>
                <a:srgbClr val="000000"/>
              </a:buClr>
              <a:buFont typeface="Arial"/>
            </a:pPr>
            <a:r>
              <a:rPr lang="en-US" sz="2400" b="1">
                <a:solidFill>
                  <a:srgbClr val="00B0F0"/>
                </a:solidFill>
                <a:latin typeface="Century Gothic" panose="020B0502020202020204" pitchFamily="34" charset="0"/>
                <a:cs typeface="Arial"/>
                <a:sym typeface="Arial"/>
              </a:rPr>
              <a:t>Creating a culture of Continuous Performance Management</a:t>
            </a:r>
            <a:br>
              <a:rPr lang="en-US" sz="2400" b="1">
                <a:solidFill>
                  <a:srgbClr val="00B0F0"/>
                </a:solidFill>
                <a:latin typeface="Century Gothic" panose="020B0502020202020204" pitchFamily="34" charset="0"/>
                <a:cs typeface="Arial"/>
                <a:sym typeface="Arial"/>
              </a:rPr>
            </a:br>
            <a:endParaRPr lang="en-US" sz="2400" b="1">
              <a:solidFill>
                <a:srgbClr val="00B0F0"/>
              </a:solidFill>
              <a:latin typeface="Century Gothic" panose="020B0502020202020204" pitchFamily="34" charset="0"/>
              <a:cs typeface="Arial"/>
              <a:sym typeface="Arial"/>
            </a:endParaRPr>
          </a:p>
        </p:txBody>
      </p:sp>
      <p:pic>
        <p:nvPicPr>
          <p:cNvPr id="3" name="Picture 2">
            <a:extLst>
              <a:ext uri="{FF2B5EF4-FFF2-40B4-BE49-F238E27FC236}">
                <a16:creationId xmlns:a16="http://schemas.microsoft.com/office/drawing/2014/main" id="{1A7250C9-8C09-0C14-F73B-A0EF371F094C}"/>
              </a:ext>
            </a:extLst>
          </p:cNvPr>
          <p:cNvPicPr>
            <a:picLocks noChangeAspect="1"/>
          </p:cNvPicPr>
          <p:nvPr/>
        </p:nvPicPr>
        <p:blipFill rotWithShape="1">
          <a:blip r:embed="rId3"/>
          <a:srcRect t="18059" b="25791"/>
          <a:stretch/>
        </p:blipFill>
        <p:spPr>
          <a:xfrm>
            <a:off x="3827721" y="10633"/>
            <a:ext cx="4869641" cy="5143500"/>
          </a:xfrm>
          <a:prstGeom prst="rect">
            <a:avLst/>
          </a:prstGeom>
        </p:spPr>
      </p:pic>
    </p:spTree>
    <p:extLst>
      <p:ext uri="{BB962C8B-B14F-4D97-AF65-F5344CB8AC3E}">
        <p14:creationId xmlns:p14="http://schemas.microsoft.com/office/powerpoint/2010/main" val="3806758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object 2">
            <a:extLst>
              <a:ext uri="{FF2B5EF4-FFF2-40B4-BE49-F238E27FC236}">
                <a16:creationId xmlns:a16="http://schemas.microsoft.com/office/drawing/2014/main" id="{43172FC3-F997-77AA-AF56-D116501E04C4}"/>
              </a:ext>
            </a:extLst>
          </p:cNvPr>
          <p:cNvGrpSpPr/>
          <p:nvPr/>
        </p:nvGrpSpPr>
        <p:grpSpPr>
          <a:xfrm>
            <a:off x="3435204" y="1133455"/>
            <a:ext cx="5630627" cy="2988332"/>
            <a:chOff x="2734327" y="2951387"/>
            <a:chExt cx="6924783" cy="3507324"/>
          </a:xfrm>
        </p:grpSpPr>
        <p:pic>
          <p:nvPicPr>
            <p:cNvPr id="61" name="object 3">
              <a:extLst>
                <a:ext uri="{FF2B5EF4-FFF2-40B4-BE49-F238E27FC236}">
                  <a16:creationId xmlns:a16="http://schemas.microsoft.com/office/drawing/2014/main" id="{6C912DE0-9FB0-24BE-C76D-65B90BEC5DDB}"/>
                </a:ext>
              </a:extLst>
            </p:cNvPr>
            <p:cNvPicPr/>
            <p:nvPr/>
          </p:nvPicPr>
          <p:blipFill>
            <a:blip r:embed="rId3" cstate="print"/>
            <a:stretch>
              <a:fillRect/>
            </a:stretch>
          </p:blipFill>
          <p:spPr>
            <a:xfrm>
              <a:off x="2734327" y="2951387"/>
              <a:ext cx="3160502" cy="3507324"/>
            </a:xfrm>
            <a:prstGeom prst="rect">
              <a:avLst/>
            </a:prstGeom>
          </p:spPr>
        </p:pic>
        <p:sp>
          <p:nvSpPr>
            <p:cNvPr id="62" name="object 4">
              <a:extLst>
                <a:ext uri="{FF2B5EF4-FFF2-40B4-BE49-F238E27FC236}">
                  <a16:creationId xmlns:a16="http://schemas.microsoft.com/office/drawing/2014/main" id="{17225549-BBD4-9A72-C5D6-464D48AC293C}"/>
                </a:ext>
              </a:extLst>
            </p:cNvPr>
            <p:cNvSpPr/>
            <p:nvPr/>
          </p:nvSpPr>
          <p:spPr>
            <a:xfrm>
              <a:off x="6675795" y="3768931"/>
              <a:ext cx="1201420" cy="1170940"/>
            </a:xfrm>
            <a:custGeom>
              <a:avLst/>
              <a:gdLst/>
              <a:ahLst/>
              <a:cxnLst/>
              <a:rect l="l" t="t" r="r" b="b"/>
              <a:pathLst>
                <a:path w="1201420" h="1170939">
                  <a:moveTo>
                    <a:pt x="600455" y="0"/>
                  </a:moveTo>
                  <a:lnTo>
                    <a:pt x="551212" y="1939"/>
                  </a:lnTo>
                  <a:lnTo>
                    <a:pt x="503065" y="7659"/>
                  </a:lnTo>
                  <a:lnTo>
                    <a:pt x="456167" y="17007"/>
                  </a:lnTo>
                  <a:lnTo>
                    <a:pt x="410675" y="29833"/>
                  </a:lnTo>
                  <a:lnTo>
                    <a:pt x="366742" y="45987"/>
                  </a:lnTo>
                  <a:lnTo>
                    <a:pt x="324523" y="65319"/>
                  </a:lnTo>
                  <a:lnTo>
                    <a:pt x="284172" y="87676"/>
                  </a:lnTo>
                  <a:lnTo>
                    <a:pt x="245845" y="112910"/>
                  </a:lnTo>
                  <a:lnTo>
                    <a:pt x="209696" y="140868"/>
                  </a:lnTo>
                  <a:lnTo>
                    <a:pt x="175879" y="171402"/>
                  </a:lnTo>
                  <a:lnTo>
                    <a:pt x="144549" y="204359"/>
                  </a:lnTo>
                  <a:lnTo>
                    <a:pt x="115860" y="239591"/>
                  </a:lnTo>
                  <a:lnTo>
                    <a:pt x="89968" y="276945"/>
                  </a:lnTo>
                  <a:lnTo>
                    <a:pt x="67026" y="316271"/>
                  </a:lnTo>
                  <a:lnTo>
                    <a:pt x="47190" y="357419"/>
                  </a:lnTo>
                  <a:lnTo>
                    <a:pt x="30614" y="400238"/>
                  </a:lnTo>
                  <a:lnTo>
                    <a:pt x="17452" y="444578"/>
                  </a:lnTo>
                  <a:lnTo>
                    <a:pt x="7859" y="490288"/>
                  </a:lnTo>
                  <a:lnTo>
                    <a:pt x="1990" y="537217"/>
                  </a:lnTo>
                  <a:lnTo>
                    <a:pt x="0" y="585215"/>
                  </a:lnTo>
                  <a:lnTo>
                    <a:pt x="1990" y="633214"/>
                  </a:lnTo>
                  <a:lnTo>
                    <a:pt x="7859" y="680143"/>
                  </a:lnTo>
                  <a:lnTo>
                    <a:pt x="17452" y="725853"/>
                  </a:lnTo>
                  <a:lnTo>
                    <a:pt x="30614" y="770193"/>
                  </a:lnTo>
                  <a:lnTo>
                    <a:pt x="47190" y="813012"/>
                  </a:lnTo>
                  <a:lnTo>
                    <a:pt x="67026" y="854160"/>
                  </a:lnTo>
                  <a:lnTo>
                    <a:pt x="89968" y="893486"/>
                  </a:lnTo>
                  <a:lnTo>
                    <a:pt x="115860" y="930840"/>
                  </a:lnTo>
                  <a:lnTo>
                    <a:pt x="144549" y="966072"/>
                  </a:lnTo>
                  <a:lnTo>
                    <a:pt x="175879" y="999029"/>
                  </a:lnTo>
                  <a:lnTo>
                    <a:pt x="209696" y="1029563"/>
                  </a:lnTo>
                  <a:lnTo>
                    <a:pt x="245845" y="1057521"/>
                  </a:lnTo>
                  <a:lnTo>
                    <a:pt x="284172" y="1082755"/>
                  </a:lnTo>
                  <a:lnTo>
                    <a:pt x="324523" y="1105112"/>
                  </a:lnTo>
                  <a:lnTo>
                    <a:pt x="366742" y="1124444"/>
                  </a:lnTo>
                  <a:lnTo>
                    <a:pt x="410675" y="1140598"/>
                  </a:lnTo>
                  <a:lnTo>
                    <a:pt x="456167" y="1153424"/>
                  </a:lnTo>
                  <a:lnTo>
                    <a:pt x="503065" y="1162772"/>
                  </a:lnTo>
                  <a:lnTo>
                    <a:pt x="551212" y="1168492"/>
                  </a:lnTo>
                  <a:lnTo>
                    <a:pt x="600455" y="1170432"/>
                  </a:lnTo>
                  <a:lnTo>
                    <a:pt x="649699" y="1168492"/>
                  </a:lnTo>
                  <a:lnTo>
                    <a:pt x="697846" y="1162772"/>
                  </a:lnTo>
                  <a:lnTo>
                    <a:pt x="744744" y="1153424"/>
                  </a:lnTo>
                  <a:lnTo>
                    <a:pt x="790236" y="1140598"/>
                  </a:lnTo>
                  <a:lnTo>
                    <a:pt x="834169" y="1124444"/>
                  </a:lnTo>
                  <a:lnTo>
                    <a:pt x="876388" y="1105112"/>
                  </a:lnTo>
                  <a:lnTo>
                    <a:pt x="916739" y="1082755"/>
                  </a:lnTo>
                  <a:lnTo>
                    <a:pt x="955066" y="1057521"/>
                  </a:lnTo>
                  <a:lnTo>
                    <a:pt x="991215" y="1029563"/>
                  </a:lnTo>
                  <a:lnTo>
                    <a:pt x="1025032" y="999029"/>
                  </a:lnTo>
                  <a:lnTo>
                    <a:pt x="1056362" y="966072"/>
                  </a:lnTo>
                  <a:lnTo>
                    <a:pt x="1085051" y="930840"/>
                  </a:lnTo>
                  <a:lnTo>
                    <a:pt x="1110943" y="893486"/>
                  </a:lnTo>
                  <a:lnTo>
                    <a:pt x="1133885" y="854160"/>
                  </a:lnTo>
                  <a:lnTo>
                    <a:pt x="1153721" y="813012"/>
                  </a:lnTo>
                  <a:lnTo>
                    <a:pt x="1170297" y="770193"/>
                  </a:lnTo>
                  <a:lnTo>
                    <a:pt x="1183459" y="725853"/>
                  </a:lnTo>
                  <a:lnTo>
                    <a:pt x="1193052" y="680143"/>
                  </a:lnTo>
                  <a:lnTo>
                    <a:pt x="1198921" y="633214"/>
                  </a:lnTo>
                  <a:lnTo>
                    <a:pt x="1200911" y="585215"/>
                  </a:lnTo>
                  <a:lnTo>
                    <a:pt x="1198921" y="537217"/>
                  </a:lnTo>
                  <a:lnTo>
                    <a:pt x="1193052" y="490288"/>
                  </a:lnTo>
                  <a:lnTo>
                    <a:pt x="1183459" y="444578"/>
                  </a:lnTo>
                  <a:lnTo>
                    <a:pt x="1170297" y="400238"/>
                  </a:lnTo>
                  <a:lnTo>
                    <a:pt x="1153721" y="357419"/>
                  </a:lnTo>
                  <a:lnTo>
                    <a:pt x="1133885" y="316271"/>
                  </a:lnTo>
                  <a:lnTo>
                    <a:pt x="1110943" y="276945"/>
                  </a:lnTo>
                  <a:lnTo>
                    <a:pt x="1085051" y="239591"/>
                  </a:lnTo>
                  <a:lnTo>
                    <a:pt x="1056362" y="204359"/>
                  </a:lnTo>
                  <a:lnTo>
                    <a:pt x="1025032" y="171402"/>
                  </a:lnTo>
                  <a:lnTo>
                    <a:pt x="991215" y="140868"/>
                  </a:lnTo>
                  <a:lnTo>
                    <a:pt x="955066" y="112910"/>
                  </a:lnTo>
                  <a:lnTo>
                    <a:pt x="916739" y="87676"/>
                  </a:lnTo>
                  <a:lnTo>
                    <a:pt x="876388" y="65319"/>
                  </a:lnTo>
                  <a:lnTo>
                    <a:pt x="834169" y="45987"/>
                  </a:lnTo>
                  <a:lnTo>
                    <a:pt x="790236" y="29833"/>
                  </a:lnTo>
                  <a:lnTo>
                    <a:pt x="744744" y="17007"/>
                  </a:lnTo>
                  <a:lnTo>
                    <a:pt x="697846" y="7659"/>
                  </a:lnTo>
                  <a:lnTo>
                    <a:pt x="649699" y="1939"/>
                  </a:lnTo>
                  <a:lnTo>
                    <a:pt x="600455" y="0"/>
                  </a:lnTo>
                  <a:close/>
                </a:path>
              </a:pathLst>
            </a:custGeom>
            <a:solidFill>
              <a:srgbClr val="006FC0"/>
            </a:solidFill>
          </p:spPr>
          <p:txBody>
            <a:bodyPr wrap="square" lIns="0" tIns="0" rIns="0" bIns="0" rtlCol="0"/>
            <a:lstStyle/>
            <a:p>
              <a:pPr defTabSz="685183">
                <a:buClrTx/>
                <a:defRPr/>
              </a:pPr>
              <a:endParaRPr sz="1349" kern="1200">
                <a:solidFill>
                  <a:prstClr val="black"/>
                </a:solidFill>
                <a:latin typeface="Calibri"/>
                <a:ea typeface="+mn-ea"/>
                <a:cs typeface="+mn-cs"/>
              </a:endParaRPr>
            </a:p>
          </p:txBody>
        </p:sp>
        <p:sp>
          <p:nvSpPr>
            <p:cNvPr id="66" name="object 8">
              <a:extLst>
                <a:ext uri="{FF2B5EF4-FFF2-40B4-BE49-F238E27FC236}">
                  <a16:creationId xmlns:a16="http://schemas.microsoft.com/office/drawing/2014/main" id="{9B102BA6-046C-D55D-7F5A-AABB9DA7A5DF}"/>
                </a:ext>
              </a:extLst>
            </p:cNvPr>
            <p:cNvSpPr/>
            <p:nvPr/>
          </p:nvSpPr>
          <p:spPr>
            <a:xfrm>
              <a:off x="8709963" y="4200223"/>
              <a:ext cx="887094" cy="381000"/>
            </a:xfrm>
            <a:custGeom>
              <a:avLst/>
              <a:gdLst/>
              <a:ahLst/>
              <a:cxnLst/>
              <a:rect l="l" t="t" r="r" b="b"/>
              <a:pathLst>
                <a:path w="887095" h="381000">
                  <a:moveTo>
                    <a:pt x="283463" y="0"/>
                  </a:moveTo>
                  <a:lnTo>
                    <a:pt x="20574" y="0"/>
                  </a:lnTo>
                  <a:lnTo>
                    <a:pt x="12537" y="1835"/>
                  </a:lnTo>
                  <a:lnTo>
                    <a:pt x="6000" y="6683"/>
                  </a:lnTo>
                  <a:lnTo>
                    <a:pt x="1607" y="13555"/>
                  </a:lnTo>
                  <a:lnTo>
                    <a:pt x="0" y="21463"/>
                  </a:lnTo>
                  <a:lnTo>
                    <a:pt x="0" y="167005"/>
                  </a:lnTo>
                  <a:lnTo>
                    <a:pt x="144017" y="188341"/>
                  </a:lnTo>
                  <a:lnTo>
                    <a:pt x="386333" y="359537"/>
                  </a:lnTo>
                  <a:lnTo>
                    <a:pt x="400442" y="368355"/>
                  </a:lnTo>
                  <a:lnTo>
                    <a:pt x="415194" y="375126"/>
                  </a:lnTo>
                  <a:lnTo>
                    <a:pt x="430375" y="379468"/>
                  </a:lnTo>
                  <a:lnTo>
                    <a:pt x="445769" y="381000"/>
                  </a:lnTo>
                  <a:lnTo>
                    <a:pt x="827531" y="381000"/>
                  </a:lnTo>
                  <a:lnTo>
                    <a:pt x="854178" y="376219"/>
                  </a:lnTo>
                  <a:lnTo>
                    <a:pt x="872680" y="363616"/>
                  </a:lnTo>
                  <a:lnTo>
                    <a:pt x="883467" y="345799"/>
                  </a:lnTo>
                  <a:lnTo>
                    <a:pt x="886100" y="330438"/>
                  </a:lnTo>
                  <a:lnTo>
                    <a:pt x="527780" y="330438"/>
                  </a:lnTo>
                  <a:lnTo>
                    <a:pt x="497097" y="325121"/>
                  </a:lnTo>
                  <a:lnTo>
                    <a:pt x="470915" y="310388"/>
                  </a:lnTo>
                  <a:lnTo>
                    <a:pt x="363474" y="209804"/>
                  </a:lnTo>
                  <a:lnTo>
                    <a:pt x="379475" y="192659"/>
                  </a:lnTo>
                  <a:lnTo>
                    <a:pt x="538938" y="192659"/>
                  </a:lnTo>
                  <a:lnTo>
                    <a:pt x="368045" y="36449"/>
                  </a:lnTo>
                  <a:lnTo>
                    <a:pt x="331469" y="12827"/>
                  </a:lnTo>
                  <a:lnTo>
                    <a:pt x="288393" y="504"/>
                  </a:lnTo>
                  <a:lnTo>
                    <a:pt x="283463" y="0"/>
                  </a:lnTo>
                  <a:close/>
                </a:path>
                <a:path w="887095" h="381000">
                  <a:moveTo>
                    <a:pt x="827531" y="269748"/>
                  </a:moveTo>
                  <a:lnTo>
                    <a:pt x="605789" y="269748"/>
                  </a:lnTo>
                  <a:lnTo>
                    <a:pt x="602861" y="279384"/>
                  </a:lnTo>
                  <a:lnTo>
                    <a:pt x="597789" y="290830"/>
                  </a:lnTo>
                  <a:lnTo>
                    <a:pt x="591002" y="301894"/>
                  </a:lnTo>
                  <a:lnTo>
                    <a:pt x="582929" y="310388"/>
                  </a:lnTo>
                  <a:lnTo>
                    <a:pt x="558034" y="325729"/>
                  </a:lnTo>
                  <a:lnTo>
                    <a:pt x="527780" y="330438"/>
                  </a:lnTo>
                  <a:lnTo>
                    <a:pt x="886100" y="330438"/>
                  </a:lnTo>
                  <a:lnTo>
                    <a:pt x="886907" y="325729"/>
                  </a:lnTo>
                  <a:lnTo>
                    <a:pt x="886907" y="325121"/>
                  </a:lnTo>
                  <a:lnTo>
                    <a:pt x="881860" y="304038"/>
                  </a:lnTo>
                  <a:lnTo>
                    <a:pt x="868394" y="286321"/>
                  </a:lnTo>
                  <a:lnTo>
                    <a:pt x="849356" y="274224"/>
                  </a:lnTo>
                  <a:lnTo>
                    <a:pt x="827531" y="269748"/>
                  </a:lnTo>
                  <a:close/>
                </a:path>
                <a:path w="887095" h="381000">
                  <a:moveTo>
                    <a:pt x="538938" y="192659"/>
                  </a:moveTo>
                  <a:lnTo>
                    <a:pt x="379475" y="192659"/>
                  </a:lnTo>
                  <a:lnTo>
                    <a:pt x="489203" y="291084"/>
                  </a:lnTo>
                  <a:lnTo>
                    <a:pt x="507134" y="301942"/>
                  </a:lnTo>
                  <a:lnTo>
                    <a:pt x="528066" y="305562"/>
                  </a:lnTo>
                  <a:lnTo>
                    <a:pt x="548997" y="301942"/>
                  </a:lnTo>
                  <a:lnTo>
                    <a:pt x="578500" y="273956"/>
                  </a:lnTo>
                  <a:lnTo>
                    <a:pt x="582358" y="254698"/>
                  </a:lnTo>
                  <a:lnTo>
                    <a:pt x="581929" y="248265"/>
                  </a:lnTo>
                  <a:lnTo>
                    <a:pt x="538938" y="192659"/>
                  </a:lnTo>
                  <a:close/>
                </a:path>
              </a:pathLst>
            </a:custGeom>
            <a:solidFill>
              <a:srgbClr val="FFFFFF">
                <a:alpha val="65097"/>
              </a:srgbClr>
            </a:solidFill>
          </p:spPr>
          <p:txBody>
            <a:bodyPr wrap="square" lIns="0" tIns="0" rIns="0" bIns="0" rtlCol="0"/>
            <a:lstStyle/>
            <a:p>
              <a:pPr defTabSz="685183">
                <a:buClrTx/>
                <a:defRPr/>
              </a:pPr>
              <a:endParaRPr sz="1349" kern="1200">
                <a:solidFill>
                  <a:prstClr val="black"/>
                </a:solidFill>
                <a:latin typeface="Calibri"/>
                <a:ea typeface="+mn-ea"/>
                <a:cs typeface="+mn-cs"/>
              </a:endParaRPr>
            </a:p>
          </p:txBody>
        </p:sp>
        <p:pic>
          <p:nvPicPr>
            <p:cNvPr id="67" name="object 9">
              <a:extLst>
                <a:ext uri="{FF2B5EF4-FFF2-40B4-BE49-F238E27FC236}">
                  <a16:creationId xmlns:a16="http://schemas.microsoft.com/office/drawing/2014/main" id="{07E7EEA1-965D-8FA9-02E6-522E29BDD8FD}"/>
                </a:ext>
              </a:extLst>
            </p:cNvPr>
            <p:cNvPicPr/>
            <p:nvPr/>
          </p:nvPicPr>
          <p:blipFill>
            <a:blip r:embed="rId4" cstate="print"/>
            <a:stretch>
              <a:fillRect/>
            </a:stretch>
          </p:blipFill>
          <p:spPr>
            <a:xfrm>
              <a:off x="9412223" y="3696541"/>
              <a:ext cx="246887" cy="102488"/>
            </a:xfrm>
            <a:prstGeom prst="rect">
              <a:avLst/>
            </a:prstGeom>
          </p:spPr>
        </p:pic>
        <p:pic>
          <p:nvPicPr>
            <p:cNvPr id="68" name="object 10">
              <a:extLst>
                <a:ext uri="{FF2B5EF4-FFF2-40B4-BE49-F238E27FC236}">
                  <a16:creationId xmlns:a16="http://schemas.microsoft.com/office/drawing/2014/main" id="{84EE7154-5D8B-72C4-3B52-8C2C017B4163}"/>
                </a:ext>
              </a:extLst>
            </p:cNvPr>
            <p:cNvPicPr/>
            <p:nvPr/>
          </p:nvPicPr>
          <p:blipFill>
            <a:blip r:embed="rId5" cstate="print"/>
            <a:stretch>
              <a:fillRect/>
            </a:stretch>
          </p:blipFill>
          <p:spPr>
            <a:xfrm>
              <a:off x="9241839" y="4072843"/>
              <a:ext cx="322325" cy="144827"/>
            </a:xfrm>
            <a:prstGeom prst="rect">
              <a:avLst/>
            </a:prstGeom>
          </p:spPr>
        </p:pic>
      </p:grpSp>
      <p:sp>
        <p:nvSpPr>
          <p:cNvPr id="73" name="object 20">
            <a:extLst>
              <a:ext uri="{FF2B5EF4-FFF2-40B4-BE49-F238E27FC236}">
                <a16:creationId xmlns:a16="http://schemas.microsoft.com/office/drawing/2014/main" id="{32F57AE3-4A42-93D1-A2DA-933B9F3AAD66}"/>
              </a:ext>
            </a:extLst>
          </p:cNvPr>
          <p:cNvSpPr/>
          <p:nvPr/>
        </p:nvSpPr>
        <p:spPr>
          <a:xfrm>
            <a:off x="6211468" y="1947873"/>
            <a:ext cx="344855" cy="1082368"/>
          </a:xfrm>
          <a:custGeom>
            <a:avLst/>
            <a:gdLst/>
            <a:ahLst/>
            <a:cxnLst/>
            <a:rect l="l" t="t" r="r" b="b"/>
            <a:pathLst>
              <a:path w="421004" h="1321435">
                <a:moveTo>
                  <a:pt x="0" y="0"/>
                </a:moveTo>
                <a:lnTo>
                  <a:pt x="420624" y="666495"/>
                </a:lnTo>
                <a:lnTo>
                  <a:pt x="22352" y="1321308"/>
                </a:lnTo>
              </a:path>
            </a:pathLst>
          </a:custGeom>
          <a:ln w="102107">
            <a:solidFill>
              <a:srgbClr val="CCCCCC"/>
            </a:solidFill>
          </a:ln>
        </p:spPr>
        <p:txBody>
          <a:bodyPr wrap="square" lIns="0" tIns="0" rIns="0" bIns="0" rtlCol="0"/>
          <a:lstStyle/>
          <a:p>
            <a:pPr defTabSz="685183">
              <a:buClrTx/>
              <a:defRPr/>
            </a:pPr>
            <a:endParaRPr sz="1349" kern="1200">
              <a:solidFill>
                <a:prstClr val="black"/>
              </a:solidFill>
              <a:latin typeface="Calibri"/>
              <a:ea typeface="+mn-ea"/>
              <a:cs typeface="+mn-cs"/>
            </a:endParaRPr>
          </a:p>
        </p:txBody>
      </p:sp>
      <p:sp>
        <p:nvSpPr>
          <p:cNvPr id="2" name="Title 1">
            <a:extLst>
              <a:ext uri="{FF2B5EF4-FFF2-40B4-BE49-F238E27FC236}">
                <a16:creationId xmlns:a16="http://schemas.microsoft.com/office/drawing/2014/main" id="{9772F81B-A648-9352-EF14-5CBB09DF1A07}"/>
              </a:ext>
            </a:extLst>
          </p:cNvPr>
          <p:cNvSpPr>
            <a:spLocks noGrp="1"/>
          </p:cNvSpPr>
          <p:nvPr>
            <p:ph type="title" idx="4294967295"/>
          </p:nvPr>
        </p:nvSpPr>
        <p:spPr>
          <a:xfrm>
            <a:off x="170120" y="158934"/>
            <a:ext cx="8624629" cy="260166"/>
          </a:xfrm>
        </p:spPr>
        <p:txBody>
          <a:bodyPr/>
          <a:lstStyle/>
          <a:p>
            <a:r>
              <a:rPr lang="en-US" sz="2400" b="1">
                <a:solidFill>
                  <a:srgbClr val="00B0F0"/>
                </a:solidFill>
                <a:latin typeface="Century Gothic" panose="020B0502020202020204" pitchFamily="34" charset="0"/>
                <a:cs typeface="Arial"/>
                <a:sym typeface="Arial"/>
              </a:rPr>
              <a:t>PERFORMANCE MANAGEMNT PROCESS</a:t>
            </a:r>
          </a:p>
        </p:txBody>
      </p:sp>
      <p:grpSp>
        <p:nvGrpSpPr>
          <p:cNvPr id="69" name="object 16">
            <a:extLst>
              <a:ext uri="{FF2B5EF4-FFF2-40B4-BE49-F238E27FC236}">
                <a16:creationId xmlns:a16="http://schemas.microsoft.com/office/drawing/2014/main" id="{A54EEE9D-1975-F7AE-B17C-BEF32771F0A9}"/>
              </a:ext>
            </a:extLst>
          </p:cNvPr>
          <p:cNvGrpSpPr/>
          <p:nvPr/>
        </p:nvGrpSpPr>
        <p:grpSpPr>
          <a:xfrm>
            <a:off x="1739510" y="1900891"/>
            <a:ext cx="1335418" cy="1095475"/>
            <a:chOff x="806195" y="3108959"/>
            <a:chExt cx="1630300" cy="1337437"/>
          </a:xfrm>
        </p:grpSpPr>
        <p:sp>
          <p:nvSpPr>
            <p:cNvPr id="70" name="object 17">
              <a:extLst>
                <a:ext uri="{FF2B5EF4-FFF2-40B4-BE49-F238E27FC236}">
                  <a16:creationId xmlns:a16="http://schemas.microsoft.com/office/drawing/2014/main" id="{31EF1FCB-D265-B1EC-9398-2E856ACB2B7C}"/>
                </a:ext>
              </a:extLst>
            </p:cNvPr>
            <p:cNvSpPr/>
            <p:nvPr/>
          </p:nvSpPr>
          <p:spPr>
            <a:xfrm>
              <a:off x="806195" y="3108959"/>
              <a:ext cx="1222375" cy="1179830"/>
            </a:xfrm>
            <a:custGeom>
              <a:avLst/>
              <a:gdLst/>
              <a:ahLst/>
              <a:cxnLst/>
              <a:rect l="l" t="t" r="r" b="b"/>
              <a:pathLst>
                <a:path w="1222375" h="1179829">
                  <a:moveTo>
                    <a:pt x="611124" y="0"/>
                  </a:moveTo>
                  <a:lnTo>
                    <a:pt x="563364" y="1774"/>
                  </a:lnTo>
                  <a:lnTo>
                    <a:pt x="516611" y="7009"/>
                  </a:lnTo>
                  <a:lnTo>
                    <a:pt x="470998" y="15575"/>
                  </a:lnTo>
                  <a:lnTo>
                    <a:pt x="426663" y="27340"/>
                  </a:lnTo>
                  <a:lnTo>
                    <a:pt x="383740" y="42172"/>
                  </a:lnTo>
                  <a:lnTo>
                    <a:pt x="342366" y="59942"/>
                  </a:lnTo>
                  <a:lnTo>
                    <a:pt x="302677" y="80517"/>
                  </a:lnTo>
                  <a:lnTo>
                    <a:pt x="264809" y="103768"/>
                  </a:lnTo>
                  <a:lnTo>
                    <a:pt x="228896" y="129562"/>
                  </a:lnTo>
                  <a:lnTo>
                    <a:pt x="195076" y="157768"/>
                  </a:lnTo>
                  <a:lnTo>
                    <a:pt x="163484" y="188256"/>
                  </a:lnTo>
                  <a:lnTo>
                    <a:pt x="134256" y="220895"/>
                  </a:lnTo>
                  <a:lnTo>
                    <a:pt x="107528" y="255553"/>
                  </a:lnTo>
                  <a:lnTo>
                    <a:pt x="83436" y="292100"/>
                  </a:lnTo>
                  <a:lnTo>
                    <a:pt x="62115" y="330403"/>
                  </a:lnTo>
                  <a:lnTo>
                    <a:pt x="43701" y="370333"/>
                  </a:lnTo>
                  <a:lnTo>
                    <a:pt x="28331" y="411758"/>
                  </a:lnTo>
                  <a:lnTo>
                    <a:pt x="16140" y="454547"/>
                  </a:lnTo>
                  <a:lnTo>
                    <a:pt x="7263" y="498569"/>
                  </a:lnTo>
                  <a:lnTo>
                    <a:pt x="1838" y="543693"/>
                  </a:lnTo>
                  <a:lnTo>
                    <a:pt x="0" y="589788"/>
                  </a:lnTo>
                  <a:lnTo>
                    <a:pt x="1838" y="635882"/>
                  </a:lnTo>
                  <a:lnTo>
                    <a:pt x="7263" y="681006"/>
                  </a:lnTo>
                  <a:lnTo>
                    <a:pt x="16140" y="725028"/>
                  </a:lnTo>
                  <a:lnTo>
                    <a:pt x="28331" y="767817"/>
                  </a:lnTo>
                  <a:lnTo>
                    <a:pt x="43701" y="809242"/>
                  </a:lnTo>
                  <a:lnTo>
                    <a:pt x="62115" y="849172"/>
                  </a:lnTo>
                  <a:lnTo>
                    <a:pt x="83436" y="887476"/>
                  </a:lnTo>
                  <a:lnTo>
                    <a:pt x="107528" y="924022"/>
                  </a:lnTo>
                  <a:lnTo>
                    <a:pt x="134256" y="958680"/>
                  </a:lnTo>
                  <a:lnTo>
                    <a:pt x="163484" y="991319"/>
                  </a:lnTo>
                  <a:lnTo>
                    <a:pt x="195076" y="1021807"/>
                  </a:lnTo>
                  <a:lnTo>
                    <a:pt x="228896" y="1050013"/>
                  </a:lnTo>
                  <a:lnTo>
                    <a:pt x="264809" y="1075807"/>
                  </a:lnTo>
                  <a:lnTo>
                    <a:pt x="302677" y="1099058"/>
                  </a:lnTo>
                  <a:lnTo>
                    <a:pt x="342366" y="1119633"/>
                  </a:lnTo>
                  <a:lnTo>
                    <a:pt x="383740" y="1137403"/>
                  </a:lnTo>
                  <a:lnTo>
                    <a:pt x="426663" y="1152235"/>
                  </a:lnTo>
                  <a:lnTo>
                    <a:pt x="470998" y="1164000"/>
                  </a:lnTo>
                  <a:lnTo>
                    <a:pt x="516611" y="1172566"/>
                  </a:lnTo>
                  <a:lnTo>
                    <a:pt x="563364" y="1177801"/>
                  </a:lnTo>
                  <a:lnTo>
                    <a:pt x="611124" y="1179576"/>
                  </a:lnTo>
                  <a:lnTo>
                    <a:pt x="658889" y="1177801"/>
                  </a:lnTo>
                  <a:lnTo>
                    <a:pt x="705648" y="1172566"/>
                  </a:lnTo>
                  <a:lnTo>
                    <a:pt x="751265" y="1164000"/>
                  </a:lnTo>
                  <a:lnTo>
                    <a:pt x="795603" y="1152235"/>
                  </a:lnTo>
                  <a:lnTo>
                    <a:pt x="838528" y="1137403"/>
                  </a:lnTo>
                  <a:lnTo>
                    <a:pt x="879903" y="1119633"/>
                  </a:lnTo>
                  <a:lnTo>
                    <a:pt x="919592" y="1099058"/>
                  </a:lnTo>
                  <a:lnTo>
                    <a:pt x="957461" y="1075807"/>
                  </a:lnTo>
                  <a:lnTo>
                    <a:pt x="993372" y="1050013"/>
                  </a:lnTo>
                  <a:lnTo>
                    <a:pt x="1027191" y="1021807"/>
                  </a:lnTo>
                  <a:lnTo>
                    <a:pt x="1058781" y="991319"/>
                  </a:lnTo>
                  <a:lnTo>
                    <a:pt x="1088007" y="958680"/>
                  </a:lnTo>
                  <a:lnTo>
                    <a:pt x="1114733" y="924022"/>
                  </a:lnTo>
                  <a:lnTo>
                    <a:pt x="1138823" y="887476"/>
                  </a:lnTo>
                  <a:lnTo>
                    <a:pt x="1160141" y="849172"/>
                  </a:lnTo>
                  <a:lnTo>
                    <a:pt x="1178552" y="809242"/>
                  </a:lnTo>
                  <a:lnTo>
                    <a:pt x="1193921" y="767817"/>
                  </a:lnTo>
                  <a:lnTo>
                    <a:pt x="1206110" y="725028"/>
                  </a:lnTo>
                  <a:lnTo>
                    <a:pt x="1214985" y="681006"/>
                  </a:lnTo>
                  <a:lnTo>
                    <a:pt x="1220409" y="635882"/>
                  </a:lnTo>
                  <a:lnTo>
                    <a:pt x="1222248" y="589788"/>
                  </a:lnTo>
                  <a:lnTo>
                    <a:pt x="1220409" y="543693"/>
                  </a:lnTo>
                  <a:lnTo>
                    <a:pt x="1214985" y="498569"/>
                  </a:lnTo>
                  <a:lnTo>
                    <a:pt x="1206110" y="454547"/>
                  </a:lnTo>
                  <a:lnTo>
                    <a:pt x="1193921" y="411758"/>
                  </a:lnTo>
                  <a:lnTo>
                    <a:pt x="1178552" y="370333"/>
                  </a:lnTo>
                  <a:lnTo>
                    <a:pt x="1160141" y="330403"/>
                  </a:lnTo>
                  <a:lnTo>
                    <a:pt x="1138823" y="292100"/>
                  </a:lnTo>
                  <a:lnTo>
                    <a:pt x="1114733" y="255553"/>
                  </a:lnTo>
                  <a:lnTo>
                    <a:pt x="1088007" y="220895"/>
                  </a:lnTo>
                  <a:lnTo>
                    <a:pt x="1058781" y="188256"/>
                  </a:lnTo>
                  <a:lnTo>
                    <a:pt x="1027191" y="157768"/>
                  </a:lnTo>
                  <a:lnTo>
                    <a:pt x="993372" y="129562"/>
                  </a:lnTo>
                  <a:lnTo>
                    <a:pt x="957461" y="103768"/>
                  </a:lnTo>
                  <a:lnTo>
                    <a:pt x="919592" y="80518"/>
                  </a:lnTo>
                  <a:lnTo>
                    <a:pt x="879903" y="59942"/>
                  </a:lnTo>
                  <a:lnTo>
                    <a:pt x="838528" y="42172"/>
                  </a:lnTo>
                  <a:lnTo>
                    <a:pt x="795603" y="27340"/>
                  </a:lnTo>
                  <a:lnTo>
                    <a:pt x="751265" y="15575"/>
                  </a:lnTo>
                  <a:lnTo>
                    <a:pt x="705648" y="7009"/>
                  </a:lnTo>
                  <a:lnTo>
                    <a:pt x="658889" y="1774"/>
                  </a:lnTo>
                  <a:lnTo>
                    <a:pt x="611124" y="0"/>
                  </a:lnTo>
                  <a:close/>
                </a:path>
              </a:pathLst>
            </a:custGeom>
            <a:solidFill>
              <a:srgbClr val="BD008B"/>
            </a:solidFill>
          </p:spPr>
          <p:txBody>
            <a:bodyPr wrap="square" lIns="0" tIns="0" rIns="0" bIns="0" rtlCol="0"/>
            <a:lstStyle/>
            <a:p>
              <a:pPr defTabSz="685183">
                <a:buClrTx/>
                <a:defRPr/>
              </a:pPr>
              <a:endParaRPr sz="1349" kern="1200">
                <a:solidFill>
                  <a:prstClr val="black"/>
                </a:solidFill>
                <a:latin typeface="Calibri"/>
                <a:ea typeface="+mn-ea"/>
                <a:cs typeface="+mn-cs"/>
              </a:endParaRPr>
            </a:p>
          </p:txBody>
        </p:sp>
        <p:pic>
          <p:nvPicPr>
            <p:cNvPr id="71" name="object 18">
              <a:extLst>
                <a:ext uri="{FF2B5EF4-FFF2-40B4-BE49-F238E27FC236}">
                  <a16:creationId xmlns:a16="http://schemas.microsoft.com/office/drawing/2014/main" id="{136818ED-2451-A8C1-F2EE-7A7D1CEFD9B4}"/>
                </a:ext>
              </a:extLst>
            </p:cNvPr>
            <p:cNvPicPr/>
            <p:nvPr/>
          </p:nvPicPr>
          <p:blipFill>
            <a:blip r:embed="rId6" cstate="print"/>
            <a:stretch>
              <a:fillRect/>
            </a:stretch>
          </p:blipFill>
          <p:spPr>
            <a:xfrm>
              <a:off x="1080515" y="3369563"/>
              <a:ext cx="844296" cy="675131"/>
            </a:xfrm>
            <a:prstGeom prst="rect">
              <a:avLst/>
            </a:prstGeom>
          </p:spPr>
        </p:pic>
        <p:sp>
          <p:nvSpPr>
            <p:cNvPr id="72" name="object 19">
              <a:extLst>
                <a:ext uri="{FF2B5EF4-FFF2-40B4-BE49-F238E27FC236}">
                  <a16:creationId xmlns:a16="http://schemas.microsoft.com/office/drawing/2014/main" id="{C9C4552E-3BFC-6325-07AA-D2827005C2F6}"/>
                </a:ext>
              </a:extLst>
            </p:cNvPr>
            <p:cNvSpPr/>
            <p:nvPr/>
          </p:nvSpPr>
          <p:spPr>
            <a:xfrm>
              <a:off x="2015490" y="3124961"/>
              <a:ext cx="421005" cy="1321435"/>
            </a:xfrm>
            <a:custGeom>
              <a:avLst/>
              <a:gdLst/>
              <a:ahLst/>
              <a:cxnLst/>
              <a:rect l="l" t="t" r="r" b="b"/>
              <a:pathLst>
                <a:path w="421005" h="1321435">
                  <a:moveTo>
                    <a:pt x="0" y="0"/>
                  </a:moveTo>
                  <a:lnTo>
                    <a:pt x="420624" y="666495"/>
                  </a:lnTo>
                  <a:lnTo>
                    <a:pt x="22352" y="1321308"/>
                  </a:lnTo>
                </a:path>
              </a:pathLst>
            </a:custGeom>
            <a:ln w="102107">
              <a:solidFill>
                <a:srgbClr val="CCCCCC"/>
              </a:solidFill>
            </a:ln>
          </p:spPr>
          <p:txBody>
            <a:bodyPr wrap="square" lIns="0" tIns="0" rIns="0" bIns="0" rtlCol="0"/>
            <a:lstStyle/>
            <a:p>
              <a:pPr defTabSz="685183">
                <a:buClrTx/>
                <a:defRPr/>
              </a:pPr>
              <a:endParaRPr sz="1349" kern="1200">
                <a:solidFill>
                  <a:prstClr val="black"/>
                </a:solidFill>
                <a:latin typeface="Calibri"/>
                <a:ea typeface="+mn-ea"/>
                <a:cs typeface="+mn-cs"/>
              </a:endParaRPr>
            </a:p>
          </p:txBody>
        </p:sp>
      </p:grpSp>
      <p:sp>
        <p:nvSpPr>
          <p:cNvPr id="74" name="object 21">
            <a:extLst>
              <a:ext uri="{FF2B5EF4-FFF2-40B4-BE49-F238E27FC236}">
                <a16:creationId xmlns:a16="http://schemas.microsoft.com/office/drawing/2014/main" id="{0D25C224-1ADE-2549-8192-348C1B968697}"/>
              </a:ext>
            </a:extLst>
          </p:cNvPr>
          <p:cNvSpPr txBox="1"/>
          <p:nvPr/>
        </p:nvSpPr>
        <p:spPr>
          <a:xfrm>
            <a:off x="1739510" y="1578099"/>
            <a:ext cx="1268110" cy="193667"/>
          </a:xfrm>
          <a:prstGeom prst="rect">
            <a:avLst/>
          </a:prstGeom>
        </p:spPr>
        <p:txBody>
          <a:bodyPr vert="horz" wrap="square" lIns="0" tIns="9041" rIns="0" bIns="0" rtlCol="0">
            <a:spAutoFit/>
          </a:bodyPr>
          <a:lstStyle/>
          <a:p>
            <a:pPr marL="9517" defTabSz="685183">
              <a:spcBef>
                <a:spcPts val="71"/>
              </a:spcBef>
              <a:buClrTx/>
              <a:defRPr/>
            </a:pPr>
            <a:r>
              <a:rPr sz="1199" b="1" kern="1200" spc="-4">
                <a:ea typeface="+mn-ea"/>
              </a:rPr>
              <a:t>Establish</a:t>
            </a:r>
            <a:r>
              <a:rPr sz="1199" b="1" kern="1200" spc="-34">
                <a:ea typeface="+mn-ea"/>
              </a:rPr>
              <a:t> </a:t>
            </a:r>
            <a:r>
              <a:rPr sz="1199" b="1" kern="1200" spc="-4">
                <a:ea typeface="+mn-ea"/>
              </a:rPr>
              <a:t>Goals</a:t>
            </a:r>
            <a:endParaRPr sz="1199" kern="1200">
              <a:ea typeface="+mn-ea"/>
            </a:endParaRPr>
          </a:p>
        </p:txBody>
      </p:sp>
      <p:sp>
        <p:nvSpPr>
          <p:cNvPr id="77" name="object 26">
            <a:extLst>
              <a:ext uri="{FF2B5EF4-FFF2-40B4-BE49-F238E27FC236}">
                <a16:creationId xmlns:a16="http://schemas.microsoft.com/office/drawing/2014/main" id="{9104EBA2-3437-1CFD-DF92-D4E71CEFAFCB}"/>
              </a:ext>
            </a:extLst>
          </p:cNvPr>
          <p:cNvSpPr txBox="1">
            <a:spLocks/>
          </p:cNvSpPr>
          <p:nvPr/>
        </p:nvSpPr>
        <p:spPr>
          <a:xfrm>
            <a:off x="8981122" y="3415616"/>
            <a:ext cx="162878" cy="115288"/>
          </a:xfrm>
          <a:prstGeom prst="rect">
            <a:avLst/>
          </a:prstGeom>
        </p:spPr>
        <p:txBody>
          <a:bodyPr vert="horz" wrap="square" lIns="0" tIns="0" rIns="0" bIns="0" rtlCol="0">
            <a:spAutoFit/>
          </a:bodyPr>
          <a:lstStyle>
            <a:defPPr>
              <a:defRPr lang="en-US"/>
            </a:defPPr>
            <a:lvl1pPr marL="0" algn="l" defTabSz="914400" rtl="0" eaLnBrk="1" latinLnBrk="0" hangingPunct="1">
              <a:defRPr sz="999" b="0" i="0" kern="1200">
                <a:solidFill>
                  <a:srgbClr val="B8B8B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50" defTabSz="685183">
              <a:buClrTx/>
              <a:defRPr/>
            </a:pPr>
            <a:fld id="{81D60167-4931-47E6-BA6A-407CBD079E47}" type="slidenum">
              <a:rPr lang="en-US" sz="749" spc="-4"/>
              <a:pPr marL="28550" defTabSz="685183">
                <a:buClrTx/>
                <a:defRPr/>
              </a:pPr>
              <a:t>38</a:t>
            </a:fld>
            <a:endParaRPr lang="en-US" sz="749" spc="-4"/>
          </a:p>
        </p:txBody>
      </p:sp>
      <p:sp>
        <p:nvSpPr>
          <p:cNvPr id="78" name="object 22">
            <a:extLst>
              <a:ext uri="{FF2B5EF4-FFF2-40B4-BE49-F238E27FC236}">
                <a16:creationId xmlns:a16="http://schemas.microsoft.com/office/drawing/2014/main" id="{BD8B2592-F1D1-13AA-AB77-A0055696BBFC}"/>
              </a:ext>
            </a:extLst>
          </p:cNvPr>
          <p:cNvSpPr txBox="1"/>
          <p:nvPr/>
        </p:nvSpPr>
        <p:spPr>
          <a:xfrm>
            <a:off x="6513198" y="1575320"/>
            <a:ext cx="1244568" cy="193667"/>
          </a:xfrm>
          <a:prstGeom prst="rect">
            <a:avLst/>
          </a:prstGeom>
        </p:spPr>
        <p:txBody>
          <a:bodyPr vert="horz" wrap="square" lIns="0" tIns="9041" rIns="0" bIns="0" rtlCol="0">
            <a:spAutoFit/>
          </a:bodyPr>
          <a:lstStyle/>
          <a:p>
            <a:pPr marL="9517" defTabSz="685183">
              <a:spcBef>
                <a:spcPts val="71"/>
              </a:spcBef>
              <a:defRPr/>
            </a:pPr>
            <a:r>
              <a:rPr lang="en-US" sz="1199" b="1" spc="-4"/>
              <a:t>End Year Review</a:t>
            </a:r>
            <a:endParaRPr sz="1199" b="1" spc="-4"/>
          </a:p>
        </p:txBody>
      </p:sp>
      <p:sp>
        <p:nvSpPr>
          <p:cNvPr id="3" name="Google Shape;134;p16">
            <a:extLst>
              <a:ext uri="{FF2B5EF4-FFF2-40B4-BE49-F238E27FC236}">
                <a16:creationId xmlns:a16="http://schemas.microsoft.com/office/drawing/2014/main" id="{8A98FE80-03AA-83EB-CEDC-C12D62259B0B}"/>
              </a:ext>
            </a:extLst>
          </p:cNvPr>
          <p:cNvSpPr/>
          <p:nvPr/>
        </p:nvSpPr>
        <p:spPr>
          <a:xfrm>
            <a:off x="3200401" y="571500"/>
            <a:ext cx="2920943" cy="3901236"/>
          </a:xfrm>
          <a:prstGeom prst="roundRect">
            <a:avLst>
              <a:gd name="adj" fmla="val 6922"/>
            </a:avLst>
          </a:prstGeom>
          <a:noFill/>
          <a:ln w="2857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defRPr/>
            </a:pPr>
            <a:endParaRPr>
              <a:solidFill>
                <a:schemeClr val="tx2">
                  <a:lumMod val="75000"/>
                </a:schemeClr>
              </a:solidFill>
            </a:endParaRPr>
          </a:p>
        </p:txBody>
      </p:sp>
      <p:pic>
        <p:nvPicPr>
          <p:cNvPr id="5" name="Graphic 4" descr="Boardroom with solid fill">
            <a:extLst>
              <a:ext uri="{FF2B5EF4-FFF2-40B4-BE49-F238E27FC236}">
                <a16:creationId xmlns:a16="http://schemas.microsoft.com/office/drawing/2014/main" id="{570DB2D7-B565-6B25-0567-B0A82FD5B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93084" y="1941821"/>
            <a:ext cx="685800" cy="685800"/>
          </a:xfrm>
          <a:prstGeom prst="rect">
            <a:avLst/>
          </a:prstGeom>
        </p:spPr>
      </p:pic>
      <p:pic>
        <p:nvPicPr>
          <p:cNvPr id="4" name="Picture 3">
            <a:extLst>
              <a:ext uri="{FF2B5EF4-FFF2-40B4-BE49-F238E27FC236}">
                <a16:creationId xmlns:a16="http://schemas.microsoft.com/office/drawing/2014/main" id="{03A12AE5-5651-7799-A45A-D997713C3310}"/>
              </a:ext>
            </a:extLst>
          </p:cNvPr>
          <p:cNvPicPr>
            <a:picLocks noChangeAspect="1"/>
          </p:cNvPicPr>
          <p:nvPr/>
        </p:nvPicPr>
        <p:blipFill>
          <a:blip r:embed="rId9"/>
          <a:stretch>
            <a:fillRect/>
          </a:stretch>
        </p:blipFill>
        <p:spPr>
          <a:xfrm>
            <a:off x="6377171" y="3113611"/>
            <a:ext cx="1947827" cy="1066859"/>
          </a:xfrm>
          <a:prstGeom prst="rect">
            <a:avLst/>
          </a:prstGeom>
        </p:spPr>
      </p:pic>
      <p:sp>
        <p:nvSpPr>
          <p:cNvPr id="6" name="TextBox 5">
            <a:extLst>
              <a:ext uri="{FF2B5EF4-FFF2-40B4-BE49-F238E27FC236}">
                <a16:creationId xmlns:a16="http://schemas.microsoft.com/office/drawing/2014/main" id="{95FFD2A6-2E8A-3DD7-31BF-5652480D3E94}"/>
              </a:ext>
            </a:extLst>
          </p:cNvPr>
          <p:cNvSpPr txBox="1"/>
          <p:nvPr/>
        </p:nvSpPr>
        <p:spPr>
          <a:xfrm>
            <a:off x="1292750" y="2885293"/>
            <a:ext cx="1679352" cy="797654"/>
          </a:xfrm>
          <a:prstGeom prst="rect">
            <a:avLst/>
          </a:prstGeom>
          <a:noFill/>
        </p:spPr>
        <p:txBody>
          <a:bodyPr wrap="square" rtlCol="0">
            <a:spAutoFit/>
          </a:bodyPr>
          <a:lstStyle/>
          <a:p>
            <a:pPr marL="214313" indent="-214313" defTabSz="685800">
              <a:spcAft>
                <a:spcPts val="450"/>
              </a:spcAft>
              <a:buClrTx/>
              <a:buFont typeface="Arial" panose="020B0604020202020204" pitchFamily="34" charset="0"/>
              <a:buChar char="•"/>
              <a:defRPr/>
            </a:pPr>
            <a:r>
              <a:rPr lang="en-US" sz="750" kern="1200">
                <a:solidFill>
                  <a:prstClr val="black"/>
                </a:solidFill>
                <a:ea typeface="+mn-ea"/>
                <a:cs typeface="+mn-cs"/>
              </a:rPr>
              <a:t>Goals are not locked throughout the year to allow a more flexible process</a:t>
            </a:r>
          </a:p>
          <a:p>
            <a:pPr marL="214313" indent="-214313" defTabSz="685800">
              <a:spcAft>
                <a:spcPts val="450"/>
              </a:spcAft>
              <a:buClrTx/>
              <a:buFont typeface="Arial" panose="020B0604020202020204" pitchFamily="34" charset="0"/>
              <a:buChar char="•"/>
              <a:defRPr/>
            </a:pPr>
            <a:r>
              <a:rPr lang="en-US" sz="750" kern="1200">
                <a:solidFill>
                  <a:prstClr val="black"/>
                </a:solidFill>
                <a:ea typeface="+mn-ea"/>
                <a:cs typeface="+mn-cs"/>
              </a:rPr>
              <a:t>Enabled Team Goals</a:t>
            </a:r>
          </a:p>
          <a:p>
            <a:pPr marL="214313" indent="-214313" defTabSz="685800">
              <a:spcAft>
                <a:spcPts val="450"/>
              </a:spcAft>
              <a:buClrTx/>
              <a:buFont typeface="Arial" panose="020B0604020202020204" pitchFamily="34" charset="0"/>
              <a:buChar char="•"/>
              <a:defRPr/>
            </a:pPr>
            <a:r>
              <a:rPr lang="en-US" sz="750" kern="1200">
                <a:solidFill>
                  <a:prstClr val="black"/>
                </a:solidFill>
                <a:ea typeface="+mn-ea"/>
                <a:cs typeface="+mn-cs"/>
              </a:rPr>
              <a:t>Enabled Group Goals</a:t>
            </a:r>
          </a:p>
        </p:txBody>
      </p:sp>
      <p:sp>
        <p:nvSpPr>
          <p:cNvPr id="7" name="TextBox 6">
            <a:extLst>
              <a:ext uri="{FF2B5EF4-FFF2-40B4-BE49-F238E27FC236}">
                <a16:creationId xmlns:a16="http://schemas.microsoft.com/office/drawing/2014/main" id="{E82A3373-E85C-6493-B31E-65E1480B8C32}"/>
              </a:ext>
            </a:extLst>
          </p:cNvPr>
          <p:cNvSpPr txBox="1"/>
          <p:nvPr/>
        </p:nvSpPr>
        <p:spPr>
          <a:xfrm>
            <a:off x="6191412" y="301166"/>
            <a:ext cx="1765458" cy="1208023"/>
          </a:xfrm>
          <a:prstGeom prst="rect">
            <a:avLst/>
          </a:prstGeom>
          <a:noFill/>
        </p:spPr>
        <p:txBody>
          <a:bodyPr wrap="square" rtlCol="0">
            <a:spAutoFit/>
          </a:bodyPr>
          <a:lstStyle/>
          <a:p>
            <a:pPr marL="214313" indent="-214313" defTabSz="685800">
              <a:spcAft>
                <a:spcPts val="450"/>
              </a:spcAft>
              <a:buClrTx/>
              <a:buFont typeface="Arial" panose="020B0604020202020204" pitchFamily="34" charset="0"/>
              <a:buChar char="•"/>
              <a:defRPr/>
            </a:pPr>
            <a:r>
              <a:rPr lang="en-US" sz="750" kern="1200">
                <a:solidFill>
                  <a:prstClr val="black"/>
                </a:solidFill>
                <a:ea typeface="+mn-ea"/>
                <a:cs typeface="+mn-cs"/>
              </a:rPr>
              <a:t>Year-round feedback to monitor progress on goals and projects</a:t>
            </a:r>
          </a:p>
          <a:p>
            <a:pPr marL="214313" indent="-214313" defTabSz="685800">
              <a:spcAft>
                <a:spcPts val="450"/>
              </a:spcAft>
              <a:buClrTx/>
              <a:buFont typeface="Arial" panose="020B0604020202020204" pitchFamily="34" charset="0"/>
              <a:buChar char="•"/>
              <a:defRPr/>
            </a:pPr>
            <a:r>
              <a:rPr lang="en-US" sz="750" kern="1200">
                <a:solidFill>
                  <a:prstClr val="black"/>
                </a:solidFill>
                <a:ea typeface="+mn-ea"/>
                <a:cs typeface="+mn-cs"/>
              </a:rPr>
              <a:t>Employees/Managers can realign expectations at any point in time</a:t>
            </a:r>
          </a:p>
          <a:p>
            <a:pPr marL="214313" indent="-214313" defTabSz="685800">
              <a:spcAft>
                <a:spcPts val="450"/>
              </a:spcAft>
              <a:buClrTx/>
              <a:buFont typeface="Arial" panose="020B0604020202020204" pitchFamily="34" charset="0"/>
              <a:buChar char="•"/>
              <a:defRPr/>
            </a:pPr>
            <a:r>
              <a:rPr lang="en-US" sz="750" kern="1200">
                <a:solidFill>
                  <a:prstClr val="black"/>
                </a:solidFill>
                <a:ea typeface="+mn-ea"/>
                <a:cs typeface="+mn-cs"/>
              </a:rPr>
              <a:t>Coaching is at the heart of the PM cycle</a:t>
            </a:r>
          </a:p>
          <a:p>
            <a:pPr marL="214313" indent="-214313" defTabSz="685800">
              <a:spcAft>
                <a:spcPts val="450"/>
              </a:spcAft>
              <a:buClrTx/>
              <a:buFont typeface="Arial" panose="020B0604020202020204" pitchFamily="34" charset="0"/>
              <a:buChar char="•"/>
              <a:defRPr/>
            </a:pPr>
            <a:endParaRPr lang="en-US" sz="750" kern="1200">
              <a:solidFill>
                <a:prstClr val="black"/>
              </a:solidFill>
              <a:ea typeface="+mn-ea"/>
              <a:cs typeface="+mn-cs"/>
            </a:endParaRPr>
          </a:p>
        </p:txBody>
      </p:sp>
    </p:spTree>
    <p:extLst>
      <p:ext uri="{BB962C8B-B14F-4D97-AF65-F5344CB8AC3E}">
        <p14:creationId xmlns:p14="http://schemas.microsoft.com/office/powerpoint/2010/main" val="3573242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E2646-9D5B-CD80-2E51-2C2961D840D3}"/>
              </a:ext>
            </a:extLst>
          </p:cNvPr>
          <p:cNvSpPr>
            <a:spLocks noGrp="1"/>
          </p:cNvSpPr>
          <p:nvPr>
            <p:ph type="title" idx="4294967295"/>
          </p:nvPr>
        </p:nvSpPr>
        <p:spPr>
          <a:xfrm>
            <a:off x="-1" y="-171449"/>
            <a:ext cx="8665536" cy="544950"/>
          </a:xfrm>
        </p:spPr>
        <p:txBody>
          <a:bodyPr/>
          <a:lstStyle/>
          <a:p>
            <a:br>
              <a:rPr lang="en-US" sz="1800" b="1">
                <a:solidFill>
                  <a:schemeClr val="tx2">
                    <a:lumMod val="75000"/>
                  </a:schemeClr>
                </a:solidFill>
              </a:rPr>
            </a:br>
            <a:r>
              <a:rPr lang="en-US" sz="2400" b="1">
                <a:solidFill>
                  <a:srgbClr val="00B0F0"/>
                </a:solidFill>
                <a:latin typeface="Century Gothic" panose="020B0502020202020204" pitchFamily="34" charset="0"/>
                <a:cs typeface="Arial"/>
              </a:rPr>
              <a:t>OUR EMPLOYEES POWERFULL VOICES ECHO</a:t>
            </a:r>
          </a:p>
        </p:txBody>
      </p:sp>
      <p:sp>
        <p:nvSpPr>
          <p:cNvPr id="3" name="Google Shape;131;p16">
            <a:extLst>
              <a:ext uri="{FF2B5EF4-FFF2-40B4-BE49-F238E27FC236}">
                <a16:creationId xmlns:a16="http://schemas.microsoft.com/office/drawing/2014/main" id="{ECD9744C-3409-6CCF-B997-365FEC0F0DDB}"/>
              </a:ext>
            </a:extLst>
          </p:cNvPr>
          <p:cNvSpPr/>
          <p:nvPr/>
        </p:nvSpPr>
        <p:spPr>
          <a:xfrm>
            <a:off x="1635974" y="1186755"/>
            <a:ext cx="625500" cy="2998500"/>
          </a:xfrm>
          <a:prstGeom prst="upDownArrow">
            <a:avLst>
              <a:gd name="adj1" fmla="val 50000"/>
              <a:gd name="adj2" fmla="val 50000"/>
            </a:avLst>
          </a:prstGeom>
          <a:gradFill>
            <a:gsLst>
              <a:gs pos="0">
                <a:srgbClr val="6AA84F"/>
              </a:gs>
              <a:gs pos="100000">
                <a:srgbClr val="F1C232"/>
              </a:gs>
            </a:gsLst>
            <a:lin ang="5400012" scaled="0"/>
          </a:gradFill>
          <a:ln>
            <a:noFill/>
          </a:ln>
        </p:spPr>
        <p:txBody>
          <a:bodyPr spcFirstLastPara="1" wrap="square" lIns="91425" tIns="91425" rIns="91425" bIns="91425" anchor="ctr" anchorCtr="0">
            <a:noAutofit/>
          </a:bodyPr>
          <a:lstStyle/>
          <a:p>
            <a:pPr>
              <a:buClr>
                <a:srgbClr val="000000"/>
              </a:buClr>
              <a:buFont typeface="Arial"/>
              <a:buNone/>
              <a:defRPr/>
            </a:pPr>
            <a:endParaRPr>
              <a:solidFill>
                <a:schemeClr val="tx2">
                  <a:lumMod val="75000"/>
                </a:schemeClr>
              </a:solidFill>
            </a:endParaRPr>
          </a:p>
        </p:txBody>
      </p:sp>
      <p:sp>
        <p:nvSpPr>
          <p:cNvPr id="4" name="Google Shape;132;p16">
            <a:extLst>
              <a:ext uri="{FF2B5EF4-FFF2-40B4-BE49-F238E27FC236}">
                <a16:creationId xmlns:a16="http://schemas.microsoft.com/office/drawing/2014/main" id="{11A087AE-3355-4CE7-4C97-83CB31DEB776}"/>
              </a:ext>
            </a:extLst>
          </p:cNvPr>
          <p:cNvSpPr txBox="1"/>
          <p:nvPr/>
        </p:nvSpPr>
        <p:spPr>
          <a:xfrm>
            <a:off x="251643" y="1186755"/>
            <a:ext cx="1257769" cy="6672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defRPr/>
            </a:pPr>
            <a:r>
              <a:rPr lang="en-GB" i="1">
                <a:solidFill>
                  <a:schemeClr val="tx2">
                    <a:lumMod val="75000"/>
                  </a:schemeClr>
                </a:solidFill>
              </a:rPr>
              <a:t>POSITIVE</a:t>
            </a:r>
            <a:endParaRPr i="1">
              <a:solidFill>
                <a:schemeClr val="tx2">
                  <a:lumMod val="75000"/>
                </a:schemeClr>
              </a:solidFill>
            </a:endParaRPr>
          </a:p>
          <a:p>
            <a:pPr>
              <a:buClr>
                <a:srgbClr val="000000"/>
              </a:buClr>
              <a:buFont typeface="Arial"/>
              <a:buNone/>
              <a:defRPr/>
            </a:pPr>
            <a:r>
              <a:rPr lang="en-GB" i="1">
                <a:solidFill>
                  <a:schemeClr val="tx2">
                    <a:lumMod val="75000"/>
                  </a:schemeClr>
                </a:solidFill>
              </a:rPr>
              <a:t>FEEDBACK</a:t>
            </a:r>
            <a:endParaRPr i="1">
              <a:solidFill>
                <a:schemeClr val="tx2">
                  <a:lumMod val="75000"/>
                </a:schemeClr>
              </a:solidFill>
            </a:endParaRPr>
          </a:p>
          <a:p>
            <a:pPr>
              <a:buClr>
                <a:srgbClr val="000000"/>
              </a:buClr>
              <a:buFont typeface="Arial"/>
              <a:buNone/>
              <a:defRPr/>
            </a:pPr>
            <a:endParaRPr i="1">
              <a:solidFill>
                <a:schemeClr val="tx2">
                  <a:lumMod val="75000"/>
                </a:schemeClr>
              </a:solidFill>
            </a:endParaRPr>
          </a:p>
          <a:p>
            <a:pPr>
              <a:buClr>
                <a:srgbClr val="000000"/>
              </a:buClr>
              <a:buFont typeface="Arial"/>
              <a:buNone/>
              <a:defRPr/>
            </a:pPr>
            <a:endParaRPr i="1">
              <a:solidFill>
                <a:schemeClr val="tx2">
                  <a:lumMod val="75000"/>
                </a:schemeClr>
              </a:solidFill>
            </a:endParaRPr>
          </a:p>
          <a:p>
            <a:pPr>
              <a:buClr>
                <a:srgbClr val="000000"/>
              </a:buClr>
              <a:buFont typeface="Arial"/>
              <a:buNone/>
              <a:defRPr/>
            </a:pPr>
            <a:endParaRPr i="1">
              <a:solidFill>
                <a:schemeClr val="tx2">
                  <a:lumMod val="75000"/>
                </a:schemeClr>
              </a:solidFill>
            </a:endParaRPr>
          </a:p>
          <a:p>
            <a:pPr>
              <a:buClr>
                <a:srgbClr val="000000"/>
              </a:buClr>
              <a:buFont typeface="Arial"/>
              <a:buNone/>
              <a:defRPr/>
            </a:pPr>
            <a:endParaRPr i="1">
              <a:solidFill>
                <a:schemeClr val="tx2">
                  <a:lumMod val="75000"/>
                </a:schemeClr>
              </a:solidFill>
            </a:endParaRPr>
          </a:p>
          <a:p>
            <a:pPr>
              <a:buClr>
                <a:srgbClr val="000000"/>
              </a:buClr>
              <a:buFont typeface="Arial"/>
              <a:buNone/>
              <a:defRPr/>
            </a:pPr>
            <a:endParaRPr i="1">
              <a:solidFill>
                <a:schemeClr val="tx2">
                  <a:lumMod val="75000"/>
                </a:schemeClr>
              </a:solidFill>
            </a:endParaRPr>
          </a:p>
          <a:p>
            <a:pPr>
              <a:buClr>
                <a:srgbClr val="000000"/>
              </a:buClr>
              <a:buFont typeface="Arial"/>
              <a:buNone/>
              <a:defRPr/>
            </a:pPr>
            <a:endParaRPr i="1">
              <a:solidFill>
                <a:schemeClr val="tx2">
                  <a:lumMod val="75000"/>
                </a:schemeClr>
              </a:solidFill>
            </a:endParaRPr>
          </a:p>
          <a:p>
            <a:pPr>
              <a:buClr>
                <a:srgbClr val="000000"/>
              </a:buClr>
              <a:buFont typeface="Arial"/>
              <a:buNone/>
              <a:defRPr/>
            </a:pPr>
            <a:endParaRPr i="1">
              <a:solidFill>
                <a:schemeClr val="tx2">
                  <a:lumMod val="75000"/>
                </a:schemeClr>
              </a:solidFill>
            </a:endParaRPr>
          </a:p>
          <a:p>
            <a:pPr>
              <a:buClr>
                <a:srgbClr val="000000"/>
              </a:buClr>
              <a:buFont typeface="Arial"/>
              <a:buNone/>
              <a:defRPr/>
            </a:pPr>
            <a:endParaRPr i="1">
              <a:solidFill>
                <a:schemeClr val="tx2">
                  <a:lumMod val="75000"/>
                </a:schemeClr>
              </a:solidFill>
            </a:endParaRPr>
          </a:p>
          <a:p>
            <a:pPr>
              <a:buClr>
                <a:srgbClr val="000000"/>
              </a:buClr>
              <a:buFont typeface="Arial"/>
              <a:buNone/>
              <a:defRPr/>
            </a:pPr>
            <a:r>
              <a:rPr lang="en-GB" i="1">
                <a:solidFill>
                  <a:schemeClr val="tx2">
                    <a:lumMod val="75000"/>
                  </a:schemeClr>
                </a:solidFill>
              </a:rPr>
              <a:t>AREAS TO</a:t>
            </a:r>
            <a:endParaRPr i="1">
              <a:solidFill>
                <a:schemeClr val="tx2">
                  <a:lumMod val="75000"/>
                </a:schemeClr>
              </a:solidFill>
            </a:endParaRPr>
          </a:p>
          <a:p>
            <a:pPr>
              <a:buClr>
                <a:srgbClr val="000000"/>
              </a:buClr>
              <a:buFont typeface="Arial"/>
              <a:buNone/>
              <a:defRPr/>
            </a:pPr>
            <a:r>
              <a:rPr lang="en-GB" i="1">
                <a:solidFill>
                  <a:schemeClr val="tx2">
                    <a:lumMod val="75000"/>
                  </a:schemeClr>
                </a:solidFill>
              </a:rPr>
              <a:t>IMPROVE</a:t>
            </a:r>
            <a:endParaRPr i="1">
              <a:solidFill>
                <a:schemeClr val="tx2">
                  <a:lumMod val="75000"/>
                </a:schemeClr>
              </a:solidFill>
            </a:endParaRPr>
          </a:p>
        </p:txBody>
      </p:sp>
      <p:sp>
        <p:nvSpPr>
          <p:cNvPr id="5" name="Google Shape;133;p16">
            <a:extLst>
              <a:ext uri="{FF2B5EF4-FFF2-40B4-BE49-F238E27FC236}">
                <a16:creationId xmlns:a16="http://schemas.microsoft.com/office/drawing/2014/main" id="{1A56946E-69A6-AFE1-2580-E76BEF3357B8}"/>
              </a:ext>
            </a:extLst>
          </p:cNvPr>
          <p:cNvSpPr txBox="1"/>
          <p:nvPr/>
        </p:nvSpPr>
        <p:spPr>
          <a:xfrm>
            <a:off x="6572250" y="4343400"/>
            <a:ext cx="2439000" cy="4266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defRPr/>
            </a:pPr>
            <a:r>
              <a:rPr lang="en-GB" sz="1300">
                <a:solidFill>
                  <a:schemeClr val="tx2">
                    <a:lumMod val="75000"/>
                  </a:schemeClr>
                </a:solidFill>
              </a:rPr>
              <a:t>Source: Growing together survey 2022</a:t>
            </a:r>
            <a:endParaRPr sz="1300">
              <a:solidFill>
                <a:schemeClr val="tx2">
                  <a:lumMod val="75000"/>
                </a:schemeClr>
              </a:solidFill>
            </a:endParaRPr>
          </a:p>
        </p:txBody>
      </p:sp>
      <p:sp>
        <p:nvSpPr>
          <p:cNvPr id="6" name="Google Shape;134;p16">
            <a:extLst>
              <a:ext uri="{FF2B5EF4-FFF2-40B4-BE49-F238E27FC236}">
                <a16:creationId xmlns:a16="http://schemas.microsoft.com/office/drawing/2014/main" id="{9D1FF2FC-8D84-3B55-4D92-C32843480422}"/>
              </a:ext>
            </a:extLst>
          </p:cNvPr>
          <p:cNvSpPr/>
          <p:nvPr/>
        </p:nvSpPr>
        <p:spPr>
          <a:xfrm>
            <a:off x="2451157" y="2399488"/>
            <a:ext cx="3474900" cy="1416167"/>
          </a:xfrm>
          <a:prstGeom prst="roundRect">
            <a:avLst>
              <a:gd name="adj" fmla="val 6922"/>
            </a:avLst>
          </a:prstGeom>
          <a:noFill/>
          <a:ln w="2857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defRPr/>
            </a:pPr>
            <a:endParaRPr>
              <a:solidFill>
                <a:schemeClr val="tx2">
                  <a:lumMod val="75000"/>
                </a:schemeClr>
              </a:solidFill>
            </a:endParaRPr>
          </a:p>
        </p:txBody>
      </p:sp>
      <p:sp>
        <p:nvSpPr>
          <p:cNvPr id="7" name="TextBox 6">
            <a:extLst>
              <a:ext uri="{FF2B5EF4-FFF2-40B4-BE49-F238E27FC236}">
                <a16:creationId xmlns:a16="http://schemas.microsoft.com/office/drawing/2014/main" id="{7DCF94D4-66F8-333C-C44D-C826354A1FC7}"/>
              </a:ext>
            </a:extLst>
          </p:cNvPr>
          <p:cNvSpPr txBox="1"/>
          <p:nvPr/>
        </p:nvSpPr>
        <p:spPr>
          <a:xfrm>
            <a:off x="2514600" y="1186755"/>
            <a:ext cx="3474900" cy="2793072"/>
          </a:xfrm>
          <a:prstGeom prst="rect">
            <a:avLst/>
          </a:prstGeom>
          <a:noFill/>
        </p:spPr>
        <p:txBody>
          <a:bodyPr wrap="square" rtlCol="0">
            <a:spAutoFit/>
          </a:bodyPr>
          <a:lstStyle/>
          <a:p>
            <a:pPr defTabSz="685800">
              <a:buClrTx/>
              <a:defRPr/>
            </a:pPr>
            <a:r>
              <a:rPr lang="en-US" sz="1350">
                <a:solidFill>
                  <a:schemeClr val="tx2">
                    <a:lumMod val="75000"/>
                  </a:schemeClr>
                </a:solidFill>
              </a:rPr>
              <a:t>1   Role clarity</a:t>
            </a:r>
          </a:p>
          <a:p>
            <a:pPr defTabSz="685800">
              <a:buClrTx/>
              <a:defRPr/>
            </a:pPr>
            <a:r>
              <a:rPr lang="en-US" sz="1350">
                <a:solidFill>
                  <a:schemeClr val="tx2">
                    <a:lumMod val="75000"/>
                  </a:schemeClr>
                </a:solidFill>
              </a:rPr>
              <a:t>2   Collaboration</a:t>
            </a:r>
          </a:p>
          <a:p>
            <a:pPr defTabSz="685800">
              <a:buClrTx/>
              <a:defRPr/>
            </a:pPr>
            <a:r>
              <a:rPr lang="en-US" sz="1350">
                <a:solidFill>
                  <a:schemeClr val="tx2">
                    <a:lumMod val="75000"/>
                  </a:schemeClr>
                </a:solidFill>
              </a:rPr>
              <a:t>3   Customer centricity</a:t>
            </a:r>
          </a:p>
          <a:p>
            <a:pPr marL="257175" indent="-257175" defTabSz="685800">
              <a:buClrTx/>
              <a:buFontTx/>
              <a:buAutoNum type="arabicPlain" startAt="4"/>
              <a:defRPr/>
            </a:pPr>
            <a:r>
              <a:rPr lang="en-US" sz="1350">
                <a:solidFill>
                  <a:schemeClr val="tx2">
                    <a:lumMod val="75000"/>
                  </a:schemeClr>
                </a:solidFill>
              </a:rPr>
              <a:t>Excellence</a:t>
            </a:r>
          </a:p>
          <a:p>
            <a:pPr marL="257175" indent="-257175" defTabSz="685800">
              <a:buClrTx/>
              <a:buFontTx/>
              <a:buAutoNum type="arabicPlain" startAt="4"/>
              <a:defRPr/>
            </a:pPr>
            <a:r>
              <a:rPr lang="en-US" sz="1350">
                <a:solidFill>
                  <a:schemeClr val="tx2">
                    <a:lumMod val="75000"/>
                  </a:schemeClr>
                </a:solidFill>
              </a:rPr>
              <a:t>Al Futtaim as a place to work</a:t>
            </a:r>
          </a:p>
          <a:p>
            <a:pPr marL="257175" indent="-257175" defTabSz="685800">
              <a:buClrTx/>
              <a:buFontTx/>
              <a:buAutoNum type="arabicPlain" startAt="4"/>
              <a:defRPr/>
            </a:pPr>
            <a:endParaRPr lang="en-US" sz="1350">
              <a:solidFill>
                <a:schemeClr val="tx2">
                  <a:lumMod val="75000"/>
                </a:schemeClr>
              </a:solidFill>
            </a:endParaRPr>
          </a:p>
          <a:p>
            <a:pPr marL="257175" indent="-257175" defTabSz="685800">
              <a:buClrTx/>
              <a:buFontTx/>
              <a:buAutoNum type="arabicPlain" startAt="4"/>
              <a:defRPr/>
            </a:pPr>
            <a:r>
              <a:rPr lang="en-US" sz="1350">
                <a:solidFill>
                  <a:schemeClr val="tx2">
                    <a:lumMod val="75000"/>
                  </a:schemeClr>
                </a:solidFill>
              </a:rPr>
              <a:t>Manager takes an active interest in my growth and development 78%</a:t>
            </a:r>
          </a:p>
          <a:p>
            <a:pPr marL="257175" indent="-257175" defTabSz="685800">
              <a:buClrTx/>
              <a:buFontTx/>
              <a:buAutoNum type="arabicPlain" startAt="4"/>
              <a:defRPr/>
            </a:pPr>
            <a:r>
              <a:rPr lang="en-US" sz="1350">
                <a:solidFill>
                  <a:schemeClr val="tx2">
                    <a:lumMod val="75000"/>
                  </a:schemeClr>
                </a:solidFill>
              </a:rPr>
              <a:t>Communication 70%</a:t>
            </a:r>
          </a:p>
          <a:p>
            <a:pPr marL="257175" indent="-257175" defTabSz="685800">
              <a:buClrTx/>
              <a:buFontTx/>
              <a:buAutoNum type="arabicPlain" startAt="4"/>
              <a:defRPr/>
            </a:pPr>
            <a:r>
              <a:rPr lang="en-US" sz="1350">
                <a:solidFill>
                  <a:schemeClr val="tx2">
                    <a:lumMod val="75000"/>
                  </a:schemeClr>
                </a:solidFill>
              </a:rPr>
              <a:t>Effort to listen to opinions</a:t>
            </a:r>
          </a:p>
          <a:p>
            <a:pPr marL="257175" indent="-257175" defTabSz="685800">
              <a:buClrTx/>
              <a:buFontTx/>
              <a:buAutoNum type="arabicPlain" startAt="4"/>
              <a:defRPr/>
            </a:pPr>
            <a:r>
              <a:rPr lang="en-US" sz="1350">
                <a:solidFill>
                  <a:schemeClr val="tx2">
                    <a:lumMod val="75000"/>
                  </a:schemeClr>
                </a:solidFill>
              </a:rPr>
              <a:t>Recognition &amp; appreciation 75%</a:t>
            </a:r>
          </a:p>
          <a:p>
            <a:pPr marL="257175" indent="-257175" defTabSz="685800">
              <a:buClrTx/>
              <a:buFontTx/>
              <a:buAutoNum type="arabicPlain" startAt="4"/>
              <a:defRPr/>
            </a:pPr>
            <a:r>
              <a:rPr lang="en-US" sz="1350">
                <a:solidFill>
                  <a:schemeClr val="tx2">
                    <a:lumMod val="75000"/>
                  </a:schemeClr>
                </a:solidFill>
              </a:rPr>
              <a:t>Work life balance 71%</a:t>
            </a:r>
          </a:p>
          <a:p>
            <a:pPr defTabSz="685800">
              <a:buClrTx/>
              <a:defRPr/>
            </a:pPr>
            <a:endParaRPr lang="en-US" sz="1350">
              <a:solidFill>
                <a:schemeClr val="tx2">
                  <a:lumMod val="75000"/>
                </a:schemeClr>
              </a:solidFill>
            </a:endParaRPr>
          </a:p>
        </p:txBody>
      </p:sp>
      <p:pic>
        <p:nvPicPr>
          <p:cNvPr id="9" name="Picture 8">
            <a:extLst>
              <a:ext uri="{FF2B5EF4-FFF2-40B4-BE49-F238E27FC236}">
                <a16:creationId xmlns:a16="http://schemas.microsoft.com/office/drawing/2014/main" id="{EC403C95-1C1A-BD48-96C4-E614520A590D}"/>
              </a:ext>
            </a:extLst>
          </p:cNvPr>
          <p:cNvPicPr>
            <a:picLocks noChangeAspect="1"/>
          </p:cNvPicPr>
          <p:nvPr/>
        </p:nvPicPr>
        <p:blipFill>
          <a:blip r:embed="rId3"/>
          <a:stretch>
            <a:fillRect/>
          </a:stretch>
        </p:blipFill>
        <p:spPr>
          <a:xfrm>
            <a:off x="6218579" y="510363"/>
            <a:ext cx="2578894" cy="3493328"/>
          </a:xfrm>
          <a:prstGeom prst="rect">
            <a:avLst/>
          </a:prstGeom>
        </p:spPr>
      </p:pic>
    </p:spTree>
    <p:extLst>
      <p:ext uri="{BB962C8B-B14F-4D97-AF65-F5344CB8AC3E}">
        <p14:creationId xmlns:p14="http://schemas.microsoft.com/office/powerpoint/2010/main" val="319818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F1F07-3359-453F-A13E-745139655E28}"/>
              </a:ext>
            </a:extLst>
          </p:cNvPr>
          <p:cNvSpPr/>
          <p:nvPr/>
        </p:nvSpPr>
        <p:spPr>
          <a:xfrm>
            <a:off x="3404027" y="4649729"/>
            <a:ext cx="1959726" cy="25268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IN" sz="1050">
              <a:solidFill>
                <a:srgbClr val="DE7C46"/>
              </a:solidFill>
            </a:endParaRPr>
          </a:p>
        </p:txBody>
      </p:sp>
      <p:sp>
        <p:nvSpPr>
          <p:cNvPr id="2" name="Slide title">
            <a:extLst>
              <a:ext uri="{FF2B5EF4-FFF2-40B4-BE49-F238E27FC236}">
                <a16:creationId xmlns:a16="http://schemas.microsoft.com/office/drawing/2014/main" id="{81013D41-99E7-496B-BB90-EC1AB0B9AE12}"/>
              </a:ext>
            </a:extLst>
          </p:cNvPr>
          <p:cNvSpPr txBox="1"/>
          <p:nvPr/>
        </p:nvSpPr>
        <p:spPr>
          <a:xfrm>
            <a:off x="102935" y="56092"/>
            <a:ext cx="5583260" cy="5078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defTabSz="870644" hangingPunct="0">
              <a:buClrTx/>
              <a:defRPr/>
            </a:pPr>
            <a:r>
              <a:rPr lang="en-IN" sz="2800" b="1">
                <a:solidFill>
                  <a:srgbClr val="00B0F0"/>
                </a:solidFill>
                <a:latin typeface="Century Gothic" panose="020B0502020202020204" pitchFamily="34" charset="0"/>
              </a:rPr>
              <a:t>CAREER 'RULES' HAVE CHANGED</a:t>
            </a:r>
            <a:endParaRPr sz="2800" b="1">
              <a:solidFill>
                <a:srgbClr val="00B0F0"/>
              </a:solidFill>
              <a:latin typeface="Century Gothic" panose="020B0502020202020204" pitchFamily="34" charset="0"/>
            </a:endParaRPr>
          </a:p>
        </p:txBody>
      </p:sp>
      <p:sp>
        <p:nvSpPr>
          <p:cNvPr id="16" name="Rectangle 15">
            <a:extLst>
              <a:ext uri="{FF2B5EF4-FFF2-40B4-BE49-F238E27FC236}">
                <a16:creationId xmlns:a16="http://schemas.microsoft.com/office/drawing/2014/main" id="{DC764789-AA18-4903-B525-1E1E9442C0FB}"/>
              </a:ext>
            </a:extLst>
          </p:cNvPr>
          <p:cNvSpPr/>
          <p:nvPr/>
        </p:nvSpPr>
        <p:spPr>
          <a:xfrm>
            <a:off x="489856" y="955359"/>
            <a:ext cx="2407424" cy="3456746"/>
          </a:xfrm>
          <a:prstGeom prst="rect">
            <a:avLst/>
          </a:prstGeom>
          <a:solidFill>
            <a:srgbClr val="0070C0"/>
          </a:solidFill>
        </p:spPr>
        <p:txBody>
          <a:bodyPr wrap="square">
            <a:noAutofit/>
          </a:bodyPr>
          <a:lstStyle/>
          <a:p>
            <a:pPr algn="ctr" defTabSz="685800" fontAlgn="base">
              <a:spcBef>
                <a:spcPct val="0"/>
              </a:spcBef>
              <a:spcAft>
                <a:spcPct val="0"/>
              </a:spcAft>
              <a:buClrTx/>
              <a:defRPr/>
            </a:pPr>
            <a:endParaRPr lang="en-GB" sz="1050" b="1" kern="1200" cap="all">
              <a:solidFill>
                <a:schemeClr val="tx2"/>
              </a:solidFill>
              <a:latin typeface="+mn-lt"/>
              <a:cs typeface="News Cycle" panose="020B0604020202020204" charset="2"/>
            </a:endParaRPr>
          </a:p>
          <a:p>
            <a:pPr algn="ctr" defTabSz="685800" fontAlgn="base">
              <a:spcBef>
                <a:spcPct val="0"/>
              </a:spcBef>
              <a:spcAft>
                <a:spcPct val="0"/>
              </a:spcAft>
              <a:buClrTx/>
              <a:defRPr/>
            </a:pPr>
            <a:r>
              <a:rPr lang="en-GB" sz="1050" b="1" kern="1200" cap="all">
                <a:solidFill>
                  <a:schemeClr val="tx2"/>
                </a:solidFill>
                <a:latin typeface="+mn-lt"/>
                <a:cs typeface="News Cycle" panose="020B0604020202020204" charset="2"/>
              </a:rPr>
              <a:t>The idea of a </a:t>
            </a:r>
          </a:p>
          <a:p>
            <a:pPr algn="ctr" defTabSz="685800" fontAlgn="base">
              <a:spcBef>
                <a:spcPct val="0"/>
              </a:spcBef>
              <a:spcAft>
                <a:spcPct val="0"/>
              </a:spcAft>
              <a:buClrTx/>
              <a:defRPr/>
            </a:pPr>
            <a:endParaRPr lang="en-GB" sz="1050" b="1" kern="1200" cap="all">
              <a:solidFill>
                <a:schemeClr val="tx2"/>
              </a:solidFill>
              <a:latin typeface="+mn-lt"/>
              <a:cs typeface="News Cycle" panose="020B0604020202020204" charset="2"/>
            </a:endParaRPr>
          </a:p>
          <a:p>
            <a:pPr algn="ctr" defTabSz="685800" fontAlgn="base">
              <a:spcBef>
                <a:spcPct val="0"/>
              </a:spcBef>
              <a:spcAft>
                <a:spcPct val="0"/>
              </a:spcAft>
              <a:buClrTx/>
              <a:defRPr/>
            </a:pPr>
            <a:r>
              <a:rPr lang="en-GB" sz="2100" b="1" kern="1200" cap="all">
                <a:solidFill>
                  <a:schemeClr val="bg1"/>
                </a:solidFill>
                <a:latin typeface="+mn-lt"/>
                <a:cs typeface="News Cycle" panose="020B0604020202020204" charset="2"/>
              </a:rPr>
              <a:t>single, Hierarchal Career </a:t>
            </a:r>
          </a:p>
          <a:p>
            <a:pPr algn="ctr" defTabSz="685800" fontAlgn="base">
              <a:spcBef>
                <a:spcPct val="0"/>
              </a:spcBef>
              <a:spcAft>
                <a:spcPct val="0"/>
              </a:spcAft>
              <a:buClrTx/>
              <a:defRPr/>
            </a:pPr>
            <a:r>
              <a:rPr lang="en-GB" sz="2100" b="1" kern="1200" cap="all">
                <a:solidFill>
                  <a:schemeClr val="bg1"/>
                </a:solidFill>
                <a:latin typeface="+mn-lt"/>
                <a:cs typeface="News Cycle" panose="020B0604020202020204" charset="2"/>
              </a:rPr>
              <a:t>IS</a:t>
            </a:r>
            <a:endParaRPr lang="en-GB" sz="1050" b="1" kern="1200" cap="all">
              <a:solidFill>
                <a:schemeClr val="tx2"/>
              </a:solidFill>
              <a:latin typeface="+mn-lt"/>
              <a:cs typeface="News Cycle" panose="020B0604020202020204" charset="2"/>
            </a:endParaRPr>
          </a:p>
          <a:p>
            <a:pPr algn="ctr" defTabSz="685800" fontAlgn="base">
              <a:spcBef>
                <a:spcPct val="0"/>
              </a:spcBef>
              <a:spcAft>
                <a:spcPct val="0"/>
              </a:spcAft>
              <a:buClrTx/>
              <a:defRPr/>
            </a:pPr>
            <a:endParaRPr lang="en-GB" sz="1050" b="1" kern="1200" cap="all">
              <a:solidFill>
                <a:schemeClr val="tx2"/>
              </a:solidFill>
              <a:latin typeface="+mn-lt"/>
              <a:cs typeface="News Cycle" panose="020B0604020202020204" charset="2"/>
            </a:endParaRPr>
          </a:p>
          <a:p>
            <a:pPr algn="ctr" defTabSz="685800" fontAlgn="base">
              <a:spcBef>
                <a:spcPct val="0"/>
              </a:spcBef>
              <a:spcAft>
                <a:spcPct val="0"/>
              </a:spcAft>
              <a:buClrTx/>
              <a:defRPr/>
            </a:pPr>
            <a:r>
              <a:rPr lang="en-GB" sz="2100" b="1" kern="1200" cap="all">
                <a:solidFill>
                  <a:schemeClr val="bg1"/>
                </a:solidFill>
                <a:latin typeface="+mn-lt"/>
                <a:cs typeface="News Cycle" panose="020B0604020202020204" charset="2"/>
              </a:rPr>
              <a:t>no longer reality</a:t>
            </a:r>
          </a:p>
        </p:txBody>
      </p:sp>
      <p:grpSp>
        <p:nvGrpSpPr>
          <p:cNvPr id="10" name="Group 9">
            <a:extLst>
              <a:ext uri="{FF2B5EF4-FFF2-40B4-BE49-F238E27FC236}">
                <a16:creationId xmlns:a16="http://schemas.microsoft.com/office/drawing/2014/main" id="{AEA5E348-3035-48AB-95A0-6DF7E862196F}"/>
              </a:ext>
            </a:extLst>
          </p:cNvPr>
          <p:cNvGrpSpPr/>
          <p:nvPr/>
        </p:nvGrpSpPr>
        <p:grpSpPr>
          <a:xfrm>
            <a:off x="3402181" y="4607370"/>
            <a:ext cx="1980858" cy="241388"/>
            <a:chOff x="4673026" y="5655571"/>
            <a:chExt cx="2641144" cy="354036"/>
          </a:xfrm>
          <a:solidFill>
            <a:schemeClr val="accent3">
              <a:lumMod val="20000"/>
              <a:lumOff val="80000"/>
            </a:schemeClr>
          </a:solidFill>
        </p:grpSpPr>
        <p:sp>
          <p:nvSpPr>
            <p:cNvPr id="34" name="Rectangle 33">
              <a:extLst>
                <a:ext uri="{FF2B5EF4-FFF2-40B4-BE49-F238E27FC236}">
                  <a16:creationId xmlns:a16="http://schemas.microsoft.com/office/drawing/2014/main" id="{259F9D0E-C86C-4D4C-8DFE-C5B20B2D7BDD}"/>
                </a:ext>
              </a:extLst>
            </p:cNvPr>
            <p:cNvSpPr/>
            <p:nvPr/>
          </p:nvSpPr>
          <p:spPr>
            <a:xfrm>
              <a:off x="4673026" y="5655571"/>
              <a:ext cx="2641144" cy="3540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IN" sz="1050">
                <a:solidFill>
                  <a:srgbClr val="DE7C46"/>
                </a:solidFill>
              </a:endParaRPr>
            </a:p>
          </p:txBody>
        </p:sp>
        <p:sp>
          <p:nvSpPr>
            <p:cNvPr id="35" name="Rectangle 34">
              <a:extLst>
                <a:ext uri="{FF2B5EF4-FFF2-40B4-BE49-F238E27FC236}">
                  <a16:creationId xmlns:a16="http://schemas.microsoft.com/office/drawing/2014/main" id="{68FB82E1-733F-420E-849C-A59EAD5098B3}"/>
                </a:ext>
              </a:extLst>
            </p:cNvPr>
            <p:cNvSpPr/>
            <p:nvPr/>
          </p:nvSpPr>
          <p:spPr>
            <a:xfrm>
              <a:off x="5423786" y="5701784"/>
              <a:ext cx="1139629" cy="292388"/>
            </a:xfrm>
            <a:prstGeom prst="rect">
              <a:avLst/>
            </a:prstGeom>
            <a:grpFill/>
          </p:spPr>
          <p:txBody>
            <a:bodyPr vert="horz" wrap="none">
              <a:spAutoFit/>
            </a:bodyPr>
            <a:lstStyle/>
            <a:p>
              <a:pPr lvl="0" algn="ctr" fontAlgn="base">
                <a:spcBef>
                  <a:spcPct val="0"/>
                </a:spcBef>
                <a:spcAft>
                  <a:spcPct val="0"/>
                </a:spcAft>
                <a:defRPr/>
              </a:pPr>
              <a:r>
                <a:rPr lang="en-GB" sz="825" b="1" cap="all">
                  <a:solidFill>
                    <a:srgbClr val="0070C0"/>
                  </a:solidFill>
                  <a:latin typeface="Arial Black" panose="020B0A04020102020204" pitchFamily="34" charset="0"/>
                  <a:cs typeface="Calibri" panose="020F0502020204030204" pitchFamily="34" charset="0"/>
                </a:rPr>
                <a:t>OLD RULES</a:t>
              </a:r>
            </a:p>
          </p:txBody>
        </p:sp>
      </p:grpSp>
      <p:pic>
        <p:nvPicPr>
          <p:cNvPr id="18" name="Picture 17">
            <a:extLst>
              <a:ext uri="{FF2B5EF4-FFF2-40B4-BE49-F238E27FC236}">
                <a16:creationId xmlns:a16="http://schemas.microsoft.com/office/drawing/2014/main" id="{CD9BE7AE-74E9-4860-A24C-4BE86A5C27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544" y="1076060"/>
            <a:ext cx="406989" cy="406989"/>
          </a:xfrm>
          <a:prstGeom prst="rect">
            <a:avLst/>
          </a:prstGeom>
        </p:spPr>
      </p:pic>
      <p:grpSp>
        <p:nvGrpSpPr>
          <p:cNvPr id="26" name="Group 25">
            <a:extLst>
              <a:ext uri="{FF2B5EF4-FFF2-40B4-BE49-F238E27FC236}">
                <a16:creationId xmlns:a16="http://schemas.microsoft.com/office/drawing/2014/main" id="{96A8A5E9-7A6D-45E5-AF30-9BBD08390989}"/>
              </a:ext>
            </a:extLst>
          </p:cNvPr>
          <p:cNvGrpSpPr/>
          <p:nvPr/>
        </p:nvGrpSpPr>
        <p:grpSpPr>
          <a:xfrm>
            <a:off x="6510053" y="656279"/>
            <a:ext cx="1980858" cy="265527"/>
            <a:chOff x="4673026" y="5655571"/>
            <a:chExt cx="2641144" cy="354036"/>
          </a:xfrm>
          <a:solidFill>
            <a:schemeClr val="tx2">
              <a:lumMod val="90000"/>
            </a:schemeClr>
          </a:solidFill>
        </p:grpSpPr>
        <p:sp>
          <p:nvSpPr>
            <p:cNvPr id="27" name="Rectangle 26">
              <a:extLst>
                <a:ext uri="{FF2B5EF4-FFF2-40B4-BE49-F238E27FC236}">
                  <a16:creationId xmlns:a16="http://schemas.microsoft.com/office/drawing/2014/main" id="{9F66C030-25E6-47C1-BCF8-6F77C73C8DCE}"/>
                </a:ext>
              </a:extLst>
            </p:cNvPr>
            <p:cNvSpPr/>
            <p:nvPr/>
          </p:nvSpPr>
          <p:spPr>
            <a:xfrm>
              <a:off x="4673026" y="5655571"/>
              <a:ext cx="2641144" cy="3540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IN" sz="1050">
                <a:solidFill>
                  <a:srgbClr val="0070C0"/>
                </a:solidFill>
              </a:endParaRPr>
            </a:p>
          </p:txBody>
        </p:sp>
        <p:sp>
          <p:nvSpPr>
            <p:cNvPr id="28" name="Rectangle 27">
              <a:extLst>
                <a:ext uri="{FF2B5EF4-FFF2-40B4-BE49-F238E27FC236}">
                  <a16:creationId xmlns:a16="http://schemas.microsoft.com/office/drawing/2014/main" id="{16D51F78-5103-4A4D-A629-556274270379}"/>
                </a:ext>
              </a:extLst>
            </p:cNvPr>
            <p:cNvSpPr/>
            <p:nvPr/>
          </p:nvSpPr>
          <p:spPr>
            <a:xfrm>
              <a:off x="5403482" y="5701784"/>
              <a:ext cx="1180239" cy="292388"/>
            </a:xfrm>
            <a:prstGeom prst="rect">
              <a:avLst/>
            </a:prstGeom>
            <a:grpFill/>
          </p:spPr>
          <p:txBody>
            <a:bodyPr vert="horz" wrap="none">
              <a:spAutoFit/>
            </a:bodyPr>
            <a:lstStyle/>
            <a:p>
              <a:pPr lvl="0" algn="ctr" fontAlgn="base">
                <a:spcBef>
                  <a:spcPct val="0"/>
                </a:spcBef>
                <a:spcAft>
                  <a:spcPct val="0"/>
                </a:spcAft>
                <a:defRPr/>
              </a:pPr>
              <a:r>
                <a:rPr lang="en-GB" sz="825" b="1" cap="all">
                  <a:solidFill>
                    <a:srgbClr val="0070C0"/>
                  </a:solidFill>
                  <a:latin typeface="Arial Black" panose="020B0A04020102020204" pitchFamily="34" charset="0"/>
                  <a:cs typeface="Calibri" panose="020F0502020204030204" pitchFamily="34" charset="0"/>
                </a:rPr>
                <a:t>NEW RULES</a:t>
              </a:r>
            </a:p>
          </p:txBody>
        </p:sp>
      </p:grpSp>
      <p:sp>
        <p:nvSpPr>
          <p:cNvPr id="29" name="Rectangle 28">
            <a:extLst>
              <a:ext uri="{FF2B5EF4-FFF2-40B4-BE49-F238E27FC236}">
                <a16:creationId xmlns:a16="http://schemas.microsoft.com/office/drawing/2014/main" id="{A404560E-E146-4BF1-A972-6CDAD9B79B28}"/>
              </a:ext>
            </a:extLst>
          </p:cNvPr>
          <p:cNvSpPr/>
          <p:nvPr/>
        </p:nvSpPr>
        <p:spPr>
          <a:xfrm flipH="1">
            <a:off x="272359" y="955359"/>
            <a:ext cx="163284" cy="34567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aphicFrame>
        <p:nvGraphicFramePr>
          <p:cNvPr id="32" name="Table 4">
            <a:extLst>
              <a:ext uri="{FF2B5EF4-FFF2-40B4-BE49-F238E27FC236}">
                <a16:creationId xmlns:a16="http://schemas.microsoft.com/office/drawing/2014/main" id="{1304FC70-5A13-4458-BD08-5AA06605CAFC}"/>
              </a:ext>
            </a:extLst>
          </p:cNvPr>
          <p:cNvGraphicFramePr>
            <a:graphicFrameLocks noGrp="1"/>
          </p:cNvGraphicFramePr>
          <p:nvPr/>
        </p:nvGraphicFramePr>
        <p:xfrm>
          <a:off x="3018549" y="982390"/>
          <a:ext cx="2791630" cy="3402684"/>
        </p:xfrm>
        <a:graphic>
          <a:graphicData uri="http://schemas.openxmlformats.org/drawingml/2006/table">
            <a:tbl>
              <a:tblPr firstRow="1" bandRow="1">
                <a:tableStyleId>{6B5681E7-3F6B-493A-A081-50176DB923CF}</a:tableStyleId>
              </a:tblPr>
              <a:tblGrid>
                <a:gridCol w="2791630">
                  <a:extLst>
                    <a:ext uri="{9D8B030D-6E8A-4147-A177-3AD203B41FA5}">
                      <a16:colId xmlns:a16="http://schemas.microsoft.com/office/drawing/2014/main" val="2432875982"/>
                    </a:ext>
                  </a:extLst>
                </a:gridCol>
              </a:tblGrid>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Career development means upward progression</a:t>
                      </a:r>
                    </a:p>
                  </a:txBody>
                  <a:tcPr anchor="ctr">
                    <a:solidFill>
                      <a:schemeClr val="accent2">
                        <a:lumMod val="20000"/>
                        <a:lumOff val="80000"/>
                      </a:schemeClr>
                    </a:solidFill>
                  </a:tcPr>
                </a:tc>
                <a:extLst>
                  <a:ext uri="{0D108BD9-81ED-4DB2-BD59-A6C34878D82A}">
                    <a16:rowId xmlns:a16="http://schemas.microsoft.com/office/drawing/2014/main" val="727923706"/>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New positions are offered to me</a:t>
                      </a:r>
                    </a:p>
                  </a:txBody>
                  <a:tcPr anchor="ctr">
                    <a:solidFill>
                      <a:schemeClr val="accent2">
                        <a:lumMod val="20000"/>
                        <a:lumOff val="80000"/>
                      </a:schemeClr>
                    </a:solidFill>
                  </a:tcPr>
                </a:tc>
                <a:extLst>
                  <a:ext uri="{0D108BD9-81ED-4DB2-BD59-A6C34878D82A}">
                    <a16:rowId xmlns:a16="http://schemas.microsoft.com/office/drawing/2014/main" val="506792931"/>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My manager mainly helps me plan my career</a:t>
                      </a:r>
                    </a:p>
                  </a:txBody>
                  <a:tcPr anchor="ctr">
                    <a:solidFill>
                      <a:schemeClr val="accent2">
                        <a:lumMod val="20000"/>
                        <a:lumOff val="80000"/>
                      </a:schemeClr>
                    </a:solidFill>
                  </a:tcPr>
                </a:tc>
                <a:extLst>
                  <a:ext uri="{0D108BD9-81ED-4DB2-BD59-A6C34878D82A}">
                    <a16:rowId xmlns:a16="http://schemas.microsoft.com/office/drawing/2014/main" val="3135862622"/>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Career Ladder </a:t>
                      </a:r>
                    </a:p>
                  </a:txBody>
                  <a:tcPr anchor="ctr">
                    <a:solidFill>
                      <a:schemeClr val="accent2">
                        <a:lumMod val="20000"/>
                        <a:lumOff val="80000"/>
                      </a:schemeClr>
                    </a:solidFill>
                  </a:tcPr>
                </a:tc>
                <a:extLst>
                  <a:ext uri="{0D108BD9-81ED-4DB2-BD59-A6C34878D82A}">
                    <a16:rowId xmlns:a16="http://schemas.microsoft.com/office/drawing/2014/main" val="3933750236"/>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Taking on a new assignment can be risky</a:t>
                      </a:r>
                    </a:p>
                  </a:txBody>
                  <a:tcPr anchor="ctr">
                    <a:solidFill>
                      <a:schemeClr val="accent2">
                        <a:lumMod val="20000"/>
                        <a:lumOff val="80000"/>
                      </a:schemeClr>
                    </a:solidFill>
                  </a:tcPr>
                </a:tc>
                <a:extLst>
                  <a:ext uri="{0D108BD9-81ED-4DB2-BD59-A6C34878D82A}">
                    <a16:rowId xmlns:a16="http://schemas.microsoft.com/office/drawing/2014/main" val="150261587"/>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It takes a long time to become a senior leader</a:t>
                      </a:r>
                    </a:p>
                  </a:txBody>
                  <a:tcPr anchor="ctr">
                    <a:solidFill>
                      <a:schemeClr val="accent2">
                        <a:lumMod val="20000"/>
                        <a:lumOff val="80000"/>
                      </a:schemeClr>
                    </a:solidFill>
                  </a:tcPr>
                </a:tc>
                <a:extLst>
                  <a:ext uri="{0D108BD9-81ED-4DB2-BD59-A6C34878D82A}">
                    <a16:rowId xmlns:a16="http://schemas.microsoft.com/office/drawing/2014/main" val="2693643462"/>
                  </a:ext>
                </a:extLst>
              </a:tr>
            </a:tbl>
          </a:graphicData>
        </a:graphic>
      </p:graphicFrame>
      <p:graphicFrame>
        <p:nvGraphicFramePr>
          <p:cNvPr id="33" name="Table 4">
            <a:extLst>
              <a:ext uri="{FF2B5EF4-FFF2-40B4-BE49-F238E27FC236}">
                <a16:creationId xmlns:a16="http://schemas.microsoft.com/office/drawing/2014/main" id="{5522803D-41C1-47E9-8EAE-4D94D6AC18E3}"/>
              </a:ext>
            </a:extLst>
          </p:cNvPr>
          <p:cNvGraphicFramePr>
            <a:graphicFrameLocks noGrp="1"/>
          </p:cNvGraphicFramePr>
          <p:nvPr/>
        </p:nvGraphicFramePr>
        <p:xfrm>
          <a:off x="5921821" y="981110"/>
          <a:ext cx="2791630" cy="3402684"/>
        </p:xfrm>
        <a:graphic>
          <a:graphicData uri="http://schemas.openxmlformats.org/drawingml/2006/table">
            <a:tbl>
              <a:tblPr firstRow="1" bandRow="1">
                <a:tableStyleId>{6B5681E7-3F6B-493A-A081-50176DB923CF}</a:tableStyleId>
              </a:tblPr>
              <a:tblGrid>
                <a:gridCol w="2791630">
                  <a:extLst>
                    <a:ext uri="{9D8B030D-6E8A-4147-A177-3AD203B41FA5}">
                      <a16:colId xmlns:a16="http://schemas.microsoft.com/office/drawing/2014/main" val="2432875982"/>
                    </a:ext>
                  </a:extLst>
                </a:gridCol>
              </a:tblGrid>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 Career opportunities mean NEW experiences</a:t>
                      </a:r>
                    </a:p>
                  </a:txBody>
                  <a:tcPr anchor="ctr">
                    <a:solidFill>
                      <a:schemeClr val="tx2">
                        <a:lumMod val="90000"/>
                      </a:schemeClr>
                    </a:solidFill>
                  </a:tcPr>
                </a:tc>
                <a:extLst>
                  <a:ext uri="{0D108BD9-81ED-4DB2-BD59-A6C34878D82A}">
                    <a16:rowId xmlns:a16="http://schemas.microsoft.com/office/drawing/2014/main" val="727923706"/>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I SEEK out and FIND new opportunities</a:t>
                      </a:r>
                    </a:p>
                  </a:txBody>
                  <a:tcPr anchor="ctr">
                    <a:solidFill>
                      <a:schemeClr val="tx2">
                        <a:lumMod val="90000"/>
                      </a:schemeClr>
                    </a:solidFill>
                  </a:tcPr>
                </a:tc>
                <a:extLst>
                  <a:ext uri="{0D108BD9-81ED-4DB2-BD59-A6C34878D82A}">
                    <a16:rowId xmlns:a16="http://schemas.microsoft.com/office/drawing/2014/main" val="506792931"/>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    I FIND new opportunities to constantly grow in my career</a:t>
                      </a:r>
                    </a:p>
                  </a:txBody>
                  <a:tcPr anchor="ctr">
                    <a:solidFill>
                      <a:schemeClr val="tx2">
                        <a:lumMod val="90000"/>
                      </a:schemeClr>
                    </a:solidFill>
                  </a:tcPr>
                </a:tc>
                <a:extLst>
                  <a:ext uri="{0D108BD9-81ED-4DB2-BD59-A6C34878D82A}">
                    <a16:rowId xmlns:a16="http://schemas.microsoft.com/office/drawing/2014/main" val="3135862622"/>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Career Lattice</a:t>
                      </a:r>
                    </a:p>
                  </a:txBody>
                  <a:tcPr anchor="ctr">
                    <a:solidFill>
                      <a:schemeClr val="tx2">
                        <a:lumMod val="90000"/>
                      </a:schemeClr>
                    </a:solidFill>
                  </a:tcPr>
                </a:tc>
                <a:extLst>
                  <a:ext uri="{0D108BD9-81ED-4DB2-BD59-A6C34878D82A}">
                    <a16:rowId xmlns:a16="http://schemas.microsoft.com/office/drawing/2014/main" val="3933750236"/>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      Gathering critical experiences is the KEY to moving forward</a:t>
                      </a:r>
                    </a:p>
                  </a:txBody>
                  <a:tcPr anchor="ctr">
                    <a:solidFill>
                      <a:schemeClr val="tx2">
                        <a:lumMod val="90000"/>
                      </a:schemeClr>
                    </a:solidFill>
                  </a:tcPr>
                </a:tc>
                <a:extLst>
                  <a:ext uri="{0D108BD9-81ED-4DB2-BD59-A6C34878D82A}">
                    <a16:rowId xmlns:a16="http://schemas.microsoft.com/office/drawing/2014/main" val="150261587"/>
                  </a:ext>
                </a:extLst>
              </a:tr>
              <a:tr h="567114">
                <a:tc>
                  <a:txBody>
                    <a:bodyPr/>
                    <a:lstStyle>
                      <a:lvl1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1pPr>
                      <a:lvl2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2pPr>
                      <a:lvl3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3pPr>
                      <a:lvl4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4pPr>
                      <a:lvl5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5pPr>
                      <a:lvl6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6pPr>
                      <a:lvl7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7pPr>
                      <a:lvl8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8pPr>
                      <a:lvl9pPr marL="0" marR="0" indent="0" algn="ctr" defTabSz="1714457" rtl="0" eaLnBrk="1" latinLnBrk="0" hangingPunct="1">
                        <a:lnSpc>
                          <a:spcPct val="100000"/>
                        </a:lnSpc>
                        <a:spcBef>
                          <a:spcPts val="1650"/>
                        </a:spcBef>
                        <a:spcAft>
                          <a:spcPts val="0"/>
                        </a:spcAft>
                        <a:buClrTx/>
                        <a:buSzTx/>
                        <a:buFontTx/>
                        <a:buNone/>
                        <a:tabLst/>
                        <a:defRPr sz="1000" b="0" i="0" u="none" strike="noStrike" kern="1200" cap="none" spc="0" baseline="0">
                          <a:solidFill>
                            <a:schemeClr val="dk1"/>
                          </a:solidFill>
                          <a:uFillTx/>
                          <a:latin typeface="Arial"/>
                          <a:ea typeface="Graphik"/>
                          <a:cs typeface="Graphik"/>
                          <a:sym typeface="Graphik"/>
                        </a:defRPr>
                      </a:lvl9pPr>
                    </a:lstStyle>
                    <a:p>
                      <a:r>
                        <a:rPr lang="en-GB" sz="900" b="0">
                          <a:solidFill>
                            <a:schemeClr val="accent3">
                              <a:lumMod val="75000"/>
                            </a:schemeClr>
                          </a:solidFill>
                        </a:rPr>
                        <a:t>Leadership is offered ALL the time</a:t>
                      </a:r>
                    </a:p>
                  </a:txBody>
                  <a:tcPr anchor="ctr">
                    <a:solidFill>
                      <a:schemeClr val="tx2">
                        <a:lumMod val="90000"/>
                      </a:schemeClr>
                    </a:solidFill>
                  </a:tcPr>
                </a:tc>
                <a:extLst>
                  <a:ext uri="{0D108BD9-81ED-4DB2-BD59-A6C34878D82A}">
                    <a16:rowId xmlns:a16="http://schemas.microsoft.com/office/drawing/2014/main" val="2693643462"/>
                  </a:ext>
                </a:extLst>
              </a:tr>
            </a:tbl>
          </a:graphicData>
        </a:graphic>
      </p:graphicFrame>
      <p:pic>
        <p:nvPicPr>
          <p:cNvPr id="36" name="Picture 12" descr="Creating_Property_Option_Overlay_Images">
            <a:extLst>
              <a:ext uri="{FF2B5EF4-FFF2-40B4-BE49-F238E27FC236}">
                <a16:creationId xmlns:a16="http://schemas.microsoft.com/office/drawing/2014/main" id="{545ED063-168D-4B82-B34C-741FDCA968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909533" y="1003115"/>
            <a:ext cx="3764756" cy="30218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3AF32D4-713C-4C81-B5BD-18640CA676C4}"/>
              </a:ext>
            </a:extLst>
          </p:cNvPr>
          <p:cNvPicPr>
            <a:picLocks noChangeAspect="1"/>
          </p:cNvPicPr>
          <p:nvPr/>
        </p:nvPicPr>
        <p:blipFill>
          <a:blip r:embed="rId5"/>
          <a:stretch>
            <a:fillRect/>
          </a:stretch>
        </p:blipFill>
        <p:spPr>
          <a:xfrm>
            <a:off x="5810179" y="1003115"/>
            <a:ext cx="3761558" cy="3023878"/>
          </a:xfrm>
          <a:prstGeom prst="rect">
            <a:avLst/>
          </a:prstGeom>
        </p:spPr>
      </p:pic>
    </p:spTree>
    <p:extLst>
      <p:ext uri="{BB962C8B-B14F-4D97-AF65-F5344CB8AC3E}">
        <p14:creationId xmlns:p14="http://schemas.microsoft.com/office/powerpoint/2010/main" val="13255852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02B1D-A9E3-8AC5-50DF-83F3FB8A37A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D39A78F-591E-22F9-7BF5-009969AFA02B}"/>
              </a:ext>
            </a:extLst>
          </p:cNvPr>
          <p:cNvPicPr>
            <a:picLocks noChangeAspect="1"/>
          </p:cNvPicPr>
          <p:nvPr/>
        </p:nvPicPr>
        <p:blipFill>
          <a:blip r:embed="rId2"/>
          <a:stretch>
            <a:fillRect/>
          </a:stretch>
        </p:blipFill>
        <p:spPr>
          <a:xfrm>
            <a:off x="0" y="1"/>
            <a:ext cx="9144000" cy="5143499"/>
          </a:xfrm>
          <a:prstGeom prst="rect">
            <a:avLst/>
          </a:prstGeom>
        </p:spPr>
      </p:pic>
    </p:spTree>
    <p:extLst>
      <p:ext uri="{BB962C8B-B14F-4D97-AF65-F5344CB8AC3E}">
        <p14:creationId xmlns:p14="http://schemas.microsoft.com/office/powerpoint/2010/main" val="2525595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468E4A-3BDF-4A7D-A315-1E3AAF45DD84}"/>
              </a:ext>
            </a:extLst>
          </p:cNvPr>
          <p:cNvPicPr>
            <a:picLocks noChangeAspect="1"/>
          </p:cNvPicPr>
          <p:nvPr/>
        </p:nvPicPr>
        <p:blipFill rotWithShape="1">
          <a:blip r:embed="rId3">
            <a:extLst>
              <a:ext uri="{28A0092B-C50C-407E-A947-70E740481C1C}">
                <a14:useLocalDpi xmlns:a14="http://schemas.microsoft.com/office/drawing/2010/main" val="0"/>
              </a:ext>
            </a:extLst>
          </a:blip>
          <a:srcRect t="1" b="64645"/>
          <a:stretch/>
        </p:blipFill>
        <p:spPr>
          <a:xfrm flipH="1">
            <a:off x="24205" y="2137938"/>
            <a:ext cx="2393012" cy="3005563"/>
          </a:xfrm>
          <a:prstGeom prst="rect">
            <a:avLst/>
          </a:prstGeom>
        </p:spPr>
      </p:pic>
      <p:pic>
        <p:nvPicPr>
          <p:cNvPr id="8" name="Picture 7">
            <a:extLst>
              <a:ext uri="{FF2B5EF4-FFF2-40B4-BE49-F238E27FC236}">
                <a16:creationId xmlns:a16="http://schemas.microsoft.com/office/drawing/2014/main" id="{03F773A4-5D42-46E9-B507-8E3030E5DABD}"/>
              </a:ext>
            </a:extLst>
          </p:cNvPr>
          <p:cNvPicPr>
            <a:picLocks noChangeAspect="1"/>
          </p:cNvPicPr>
          <p:nvPr/>
        </p:nvPicPr>
        <p:blipFill rotWithShape="1">
          <a:blip r:embed="rId4">
            <a:extLst>
              <a:ext uri="{28A0092B-C50C-407E-A947-70E740481C1C}">
                <a14:useLocalDpi xmlns:a14="http://schemas.microsoft.com/office/drawing/2010/main" val="0"/>
              </a:ext>
            </a:extLst>
          </a:blip>
          <a:srcRect b="63105"/>
          <a:stretch/>
        </p:blipFill>
        <p:spPr>
          <a:xfrm>
            <a:off x="6619376" y="2217622"/>
            <a:ext cx="2271819" cy="2925878"/>
          </a:xfrm>
          <a:prstGeom prst="rect">
            <a:avLst/>
          </a:prstGeom>
        </p:spPr>
      </p:pic>
      <p:sp>
        <p:nvSpPr>
          <p:cNvPr id="7" name="Rectangle 6">
            <a:extLst>
              <a:ext uri="{FF2B5EF4-FFF2-40B4-BE49-F238E27FC236}">
                <a16:creationId xmlns:a16="http://schemas.microsoft.com/office/drawing/2014/main" id="{D1BF1029-07B4-4DC0-9A11-E8667701771B}"/>
              </a:ext>
            </a:extLst>
          </p:cNvPr>
          <p:cNvSpPr/>
          <p:nvPr/>
        </p:nvSpPr>
        <p:spPr>
          <a:xfrm>
            <a:off x="195262" y="167234"/>
            <a:ext cx="8753475" cy="1625487"/>
          </a:xfrm>
          <a:prstGeom prst="rect">
            <a:avLst/>
          </a:prstGeom>
          <a:solidFill>
            <a:schemeClr val="bg1">
              <a:alpha val="78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b="1" kern="1200">
              <a:solidFill>
                <a:srgbClr val="0070C0"/>
              </a:solidFill>
              <a:latin typeface="Arial"/>
            </a:endParaRPr>
          </a:p>
        </p:txBody>
      </p:sp>
      <p:sp>
        <p:nvSpPr>
          <p:cNvPr id="3" name="TextBox 2">
            <a:extLst>
              <a:ext uri="{FF2B5EF4-FFF2-40B4-BE49-F238E27FC236}">
                <a16:creationId xmlns:a16="http://schemas.microsoft.com/office/drawing/2014/main" id="{9F2DB507-23E0-451F-BE0C-A06C3DE5FC84}"/>
              </a:ext>
            </a:extLst>
          </p:cNvPr>
          <p:cNvSpPr txBox="1"/>
          <p:nvPr/>
        </p:nvSpPr>
        <p:spPr>
          <a:xfrm>
            <a:off x="250460" y="757345"/>
            <a:ext cx="1940502" cy="553998"/>
          </a:xfrm>
          <a:prstGeom prst="rect">
            <a:avLst/>
          </a:prstGeom>
          <a:noFill/>
        </p:spPr>
        <p:txBody>
          <a:bodyPr wrap="square" rtlCol="0">
            <a:spAutoFit/>
          </a:bodyPr>
          <a:lstStyle/>
          <a:p>
            <a:pPr algn="ctr" defTabSz="685800">
              <a:buClrTx/>
              <a:defRPr/>
            </a:pPr>
            <a:r>
              <a:rPr lang="en-US" sz="1500" b="1" kern="1200">
                <a:solidFill>
                  <a:srgbClr val="0070C0"/>
                </a:solidFill>
                <a:latin typeface="MS London" panose="020B0503020203020204" pitchFamily="34" charset="0"/>
                <a:ea typeface="+mn-ea"/>
                <a:cs typeface="+mn-cs"/>
              </a:rPr>
              <a:t>Meet Sameera</a:t>
            </a:r>
          </a:p>
          <a:p>
            <a:pPr algn="ctr" defTabSz="685800">
              <a:buClrTx/>
              <a:defRPr/>
            </a:pPr>
            <a:r>
              <a:rPr lang="en-US" sz="1500" b="1" kern="1200">
                <a:solidFill>
                  <a:srgbClr val="0070C0"/>
                </a:solidFill>
                <a:latin typeface="MS London" panose="020B0503020203020204" pitchFamily="34" charset="0"/>
                <a:ea typeface="+mn-ea"/>
                <a:cs typeface="+mn-cs"/>
              </a:rPr>
              <a:t> Department head</a:t>
            </a:r>
          </a:p>
        </p:txBody>
      </p:sp>
      <p:sp>
        <p:nvSpPr>
          <p:cNvPr id="12" name="TextBox 11">
            <a:extLst>
              <a:ext uri="{FF2B5EF4-FFF2-40B4-BE49-F238E27FC236}">
                <a16:creationId xmlns:a16="http://schemas.microsoft.com/office/drawing/2014/main" id="{EDC3FF63-9506-4245-8E01-9D8389C2A548}"/>
              </a:ext>
            </a:extLst>
          </p:cNvPr>
          <p:cNvSpPr txBox="1"/>
          <p:nvPr/>
        </p:nvSpPr>
        <p:spPr>
          <a:xfrm>
            <a:off x="6281345" y="654802"/>
            <a:ext cx="2609850" cy="553998"/>
          </a:xfrm>
          <a:prstGeom prst="rect">
            <a:avLst/>
          </a:prstGeom>
          <a:noFill/>
        </p:spPr>
        <p:txBody>
          <a:bodyPr wrap="square" rtlCol="0">
            <a:spAutoFit/>
          </a:bodyPr>
          <a:lstStyle/>
          <a:p>
            <a:pPr algn="ctr" defTabSz="685800">
              <a:buClrTx/>
              <a:defRPr/>
            </a:pPr>
            <a:r>
              <a:rPr lang="en-US" sz="1500" b="1" kern="1200">
                <a:solidFill>
                  <a:srgbClr val="0070C0"/>
                </a:solidFill>
                <a:latin typeface="MS London" panose="020B0503020203020204" pitchFamily="34" charset="0"/>
                <a:ea typeface="+mn-ea"/>
                <a:cs typeface="+mn-cs"/>
              </a:rPr>
              <a:t>Meet Ahmed</a:t>
            </a:r>
          </a:p>
          <a:p>
            <a:pPr algn="ctr" defTabSz="685800">
              <a:buClrTx/>
              <a:defRPr/>
            </a:pPr>
            <a:r>
              <a:rPr lang="en-US" sz="1500" b="1" kern="1200">
                <a:solidFill>
                  <a:srgbClr val="0070C0"/>
                </a:solidFill>
                <a:latin typeface="MS London" panose="020B0503020203020204" pitchFamily="34" charset="0"/>
                <a:ea typeface="+mn-ea"/>
                <a:cs typeface="+mn-cs"/>
              </a:rPr>
              <a:t>Department Manager</a:t>
            </a:r>
          </a:p>
        </p:txBody>
      </p:sp>
      <p:sp>
        <p:nvSpPr>
          <p:cNvPr id="4" name="Rectangle 3">
            <a:extLst>
              <a:ext uri="{FF2B5EF4-FFF2-40B4-BE49-F238E27FC236}">
                <a16:creationId xmlns:a16="http://schemas.microsoft.com/office/drawing/2014/main" id="{7F70E27F-A8BA-D2CC-3676-7970506F8041}"/>
              </a:ext>
            </a:extLst>
          </p:cNvPr>
          <p:cNvSpPr/>
          <p:nvPr/>
        </p:nvSpPr>
        <p:spPr>
          <a:xfrm>
            <a:off x="2971799" y="239253"/>
            <a:ext cx="3200400" cy="831098"/>
          </a:xfrm>
          <a:prstGeom prst="rect">
            <a:avLst/>
          </a:prstGeom>
          <a:solidFill>
            <a:srgbClr val="EDEEED"/>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rgbClr val="005BAA"/>
                </a:solidFill>
                <a:latin typeface="Arial"/>
                <a:ea typeface="+mj-ea"/>
                <a:cs typeface="+mj-cs"/>
              </a:rPr>
              <a:t>Continuous Performance Management</a:t>
            </a:r>
            <a:endParaRPr lang="en-US" sz="1050">
              <a:solidFill>
                <a:schemeClr val="tx1"/>
              </a:solidFill>
            </a:endParaRPr>
          </a:p>
        </p:txBody>
      </p:sp>
    </p:spTree>
    <p:extLst>
      <p:ext uri="{BB962C8B-B14F-4D97-AF65-F5344CB8AC3E}">
        <p14:creationId xmlns:p14="http://schemas.microsoft.com/office/powerpoint/2010/main" val="327157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1259F3-2E10-4A7B-BD95-C726FEFC5418}"/>
              </a:ext>
            </a:extLst>
          </p:cNvPr>
          <p:cNvSpPr/>
          <p:nvPr/>
        </p:nvSpPr>
        <p:spPr>
          <a:xfrm>
            <a:off x="3774882" y="1033172"/>
            <a:ext cx="4651513" cy="3053301"/>
          </a:xfrm>
          <a:prstGeom prst="rect">
            <a:avLst/>
          </a:prstGeom>
          <a:solidFill>
            <a:schemeClr val="bg1">
              <a:alpha val="78000"/>
            </a:schemeClr>
          </a:solidFill>
          <a:ln>
            <a:no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a:solidFill>
                  <a:srgbClr val="0070C0"/>
                </a:solidFill>
                <a:latin typeface="+mj-lt"/>
              </a:rPr>
              <a:t>Sameera thinks Ahmed has been an average employee over this year; he didn’t achieve some of his goals and she is certain the final rating should be </a:t>
            </a:r>
            <a:r>
              <a:rPr lang="en-US" sz="1500" b="1" kern="1200">
                <a:solidFill>
                  <a:srgbClr val="C00000"/>
                </a:solidFill>
                <a:latin typeface="+mj-lt"/>
              </a:rPr>
              <a:t>Partially Met Expectations</a:t>
            </a:r>
            <a:endParaRPr lang="en-US" sz="1350" b="1" kern="1200">
              <a:solidFill>
                <a:srgbClr val="C00000"/>
              </a:solidFill>
              <a:latin typeface="+mj-lt"/>
            </a:endParaRPr>
          </a:p>
        </p:txBody>
      </p:sp>
    </p:spTree>
    <p:extLst>
      <p:ext uri="{BB962C8B-B14F-4D97-AF65-F5344CB8AC3E}">
        <p14:creationId xmlns:p14="http://schemas.microsoft.com/office/powerpoint/2010/main" val="343045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7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DD411B-1FBE-42E5-A51E-148608EAAA4D}"/>
              </a:ext>
            </a:extLst>
          </p:cNvPr>
          <p:cNvSpPr/>
          <p:nvPr/>
        </p:nvSpPr>
        <p:spPr>
          <a:xfrm>
            <a:off x="1496833" y="1045100"/>
            <a:ext cx="4651513" cy="3053301"/>
          </a:xfrm>
          <a:prstGeom prst="rect">
            <a:avLst/>
          </a:prstGeom>
          <a:solidFill>
            <a:schemeClr val="bg1">
              <a:alpha val="78000"/>
            </a:schemeClr>
          </a:solidFill>
          <a:ln>
            <a:no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600" b="1" kern="1200">
                <a:solidFill>
                  <a:srgbClr val="0070C0"/>
                </a:solidFill>
                <a:latin typeface="Arial"/>
              </a:rPr>
              <a:t>Ahmed has completed his self-assessment. He thinks he has performed exceptionally well! therefore he rated himself </a:t>
            </a:r>
            <a:r>
              <a:rPr lang="en-US" sz="1600" b="1" kern="1200">
                <a:solidFill>
                  <a:srgbClr val="808080"/>
                </a:solidFill>
                <a:latin typeface="Arial"/>
              </a:rPr>
              <a:t>Exceeded Expectations </a:t>
            </a:r>
            <a:r>
              <a:rPr lang="en-US" sz="1600" b="1" kern="1200">
                <a:solidFill>
                  <a:srgbClr val="0070C0"/>
                </a:solidFill>
                <a:latin typeface="Arial"/>
              </a:rPr>
              <a:t>in all his goals!</a:t>
            </a:r>
          </a:p>
        </p:txBody>
      </p:sp>
    </p:spTree>
    <p:extLst>
      <p:ext uri="{BB962C8B-B14F-4D97-AF65-F5344CB8AC3E}">
        <p14:creationId xmlns:p14="http://schemas.microsoft.com/office/powerpoint/2010/main" val="223608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7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78A3C9-2A20-4FD1-85E3-B90087FDF1B9}"/>
              </a:ext>
            </a:extLst>
          </p:cNvPr>
          <p:cNvSpPr/>
          <p:nvPr/>
        </p:nvSpPr>
        <p:spPr>
          <a:xfrm>
            <a:off x="1" y="141457"/>
            <a:ext cx="9144000" cy="1625487"/>
          </a:xfrm>
          <a:prstGeom prst="rect">
            <a:avLst/>
          </a:prstGeom>
          <a:solidFill>
            <a:schemeClr val="bg1">
              <a:alpha val="78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b="1" kern="1200">
              <a:solidFill>
                <a:srgbClr val="0070C0"/>
              </a:solidFill>
              <a:latin typeface="Arial"/>
            </a:endParaRPr>
          </a:p>
        </p:txBody>
      </p:sp>
      <p:sp>
        <p:nvSpPr>
          <p:cNvPr id="3" name="Rectangle 2">
            <a:extLst>
              <a:ext uri="{FF2B5EF4-FFF2-40B4-BE49-F238E27FC236}">
                <a16:creationId xmlns:a16="http://schemas.microsoft.com/office/drawing/2014/main" id="{FEEF645A-BCD9-4233-A676-F5A8A3B027EA}"/>
              </a:ext>
            </a:extLst>
          </p:cNvPr>
          <p:cNvSpPr/>
          <p:nvPr/>
        </p:nvSpPr>
        <p:spPr>
          <a:xfrm>
            <a:off x="0" y="233454"/>
            <a:ext cx="9049215" cy="1463221"/>
          </a:xfrm>
          <a:prstGeom prst="rect">
            <a:avLst/>
          </a:prstGeom>
        </p:spPr>
        <p:txBody>
          <a:bodyPr wrap="square">
            <a:spAutoFit/>
          </a:bodyPr>
          <a:lstStyle/>
          <a:p>
            <a:pPr defTabSz="685800">
              <a:lnSpc>
                <a:spcPct val="107000"/>
              </a:lnSpc>
              <a:spcAft>
                <a:spcPts val="600"/>
              </a:spcAft>
              <a:buClrTx/>
              <a:defRPr/>
            </a:pPr>
            <a:r>
              <a:rPr lang="en-US" sz="1500" b="1" kern="1200">
                <a:solidFill>
                  <a:srgbClr val="0070C0"/>
                </a:solidFill>
                <a:latin typeface="+mj-lt"/>
                <a:ea typeface="+mn-ea"/>
                <a:cs typeface="+mn-cs"/>
              </a:rPr>
              <a:t>During the review meeting; Sameera begins to explain to Ahmed the reasons his goals were not met and provides some feedback on his performance.</a:t>
            </a:r>
          </a:p>
          <a:p>
            <a:pPr defTabSz="685800">
              <a:lnSpc>
                <a:spcPct val="107000"/>
              </a:lnSpc>
              <a:spcAft>
                <a:spcPts val="600"/>
              </a:spcAft>
              <a:buClrTx/>
              <a:defRPr/>
            </a:pPr>
            <a:r>
              <a:rPr lang="en-US" sz="1500" b="1" kern="1200">
                <a:solidFill>
                  <a:srgbClr val="0070C0"/>
                </a:solidFill>
                <a:latin typeface="+mj-lt"/>
                <a:ea typeface="+mn-ea"/>
                <a:cs typeface="+mn-cs"/>
              </a:rPr>
              <a:t>Ahmed gets upset; he did not expect this.. he was frustrated he was never told about any issues before.</a:t>
            </a:r>
          </a:p>
          <a:p>
            <a:pPr algn="ctr" defTabSz="685800">
              <a:lnSpc>
                <a:spcPct val="107000"/>
              </a:lnSpc>
              <a:spcAft>
                <a:spcPts val="600"/>
              </a:spcAft>
              <a:buClrTx/>
              <a:defRPr/>
            </a:pPr>
            <a:r>
              <a:rPr lang="en-US" sz="1500" b="1" kern="1200">
                <a:solidFill>
                  <a:srgbClr val="0070C0"/>
                </a:solidFill>
                <a:latin typeface="+mj-lt"/>
                <a:ea typeface="+mn-ea"/>
                <a:cs typeface="+mn-cs"/>
              </a:rPr>
              <a:t>The meeting did not go well…</a:t>
            </a:r>
          </a:p>
        </p:txBody>
      </p:sp>
    </p:spTree>
    <p:extLst>
      <p:ext uri="{BB962C8B-B14F-4D97-AF65-F5344CB8AC3E}">
        <p14:creationId xmlns:p14="http://schemas.microsoft.com/office/powerpoint/2010/main" val="19483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78A3C9-2A20-4FD1-85E3-B90087FDF1B9}"/>
              </a:ext>
            </a:extLst>
          </p:cNvPr>
          <p:cNvSpPr/>
          <p:nvPr/>
        </p:nvSpPr>
        <p:spPr>
          <a:xfrm>
            <a:off x="0" y="1696453"/>
            <a:ext cx="5224714" cy="1750595"/>
          </a:xfrm>
          <a:prstGeom prst="rect">
            <a:avLst/>
          </a:prstGeom>
          <a:solidFill>
            <a:schemeClr val="bg1">
              <a:alpha val="78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500" b="1" kern="1200">
                <a:solidFill>
                  <a:srgbClr val="0070C0"/>
                </a:solidFill>
                <a:latin typeface="+mj-lt"/>
              </a:rPr>
              <a:t>What do you think Sameera could have done better? </a:t>
            </a:r>
          </a:p>
          <a:p>
            <a:pPr algn="ctr" defTabSz="685800">
              <a:buClrTx/>
              <a:defRPr/>
            </a:pPr>
            <a:r>
              <a:rPr lang="en-US" sz="1800" b="1" kern="1200">
                <a:solidFill>
                  <a:srgbClr val="0070C0"/>
                </a:solidFill>
                <a:latin typeface="+mj-lt"/>
              </a:rPr>
              <a:t> </a:t>
            </a:r>
          </a:p>
        </p:txBody>
      </p:sp>
    </p:spTree>
    <p:extLst>
      <p:ext uri="{BB962C8B-B14F-4D97-AF65-F5344CB8AC3E}">
        <p14:creationId xmlns:p14="http://schemas.microsoft.com/office/powerpoint/2010/main" val="269929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3631449-77E4-1BDB-9CA5-EA4C2883AB38}"/>
              </a:ext>
            </a:extLst>
          </p:cNvPr>
          <p:cNvGrpSpPr/>
          <p:nvPr/>
        </p:nvGrpSpPr>
        <p:grpSpPr>
          <a:xfrm>
            <a:off x="3808438" y="603400"/>
            <a:ext cx="1527125" cy="1056727"/>
            <a:chOff x="8229042" y="1277805"/>
            <a:chExt cx="2036166" cy="1408969"/>
          </a:xfrm>
        </p:grpSpPr>
        <p:sp>
          <p:nvSpPr>
            <p:cNvPr id="4" name="Freeform 49">
              <a:extLst>
                <a:ext uri="{FF2B5EF4-FFF2-40B4-BE49-F238E27FC236}">
                  <a16:creationId xmlns:a16="http://schemas.microsoft.com/office/drawing/2014/main" id="{1546FED8-ED70-101A-2BB1-5F51CBAEB882}"/>
                </a:ext>
              </a:extLst>
            </p:cNvPr>
            <p:cNvSpPr>
              <a:spLocks noChangeArrowheads="1"/>
            </p:cNvSpPr>
            <p:nvPr/>
          </p:nvSpPr>
          <p:spPr bwMode="auto">
            <a:xfrm>
              <a:off x="8317990" y="1364473"/>
              <a:ext cx="1233873" cy="1233872"/>
            </a:xfrm>
            <a:custGeom>
              <a:avLst/>
              <a:gdLst>
                <a:gd name="T0" fmla="*/ 1191 w 2385"/>
                <a:gd name="T1" fmla="*/ 1 h 2384"/>
                <a:gd name="T2" fmla="*/ 1191 w 2385"/>
                <a:gd name="T3" fmla="*/ 1 h 2384"/>
                <a:gd name="T4" fmla="*/ 1 w 2385"/>
                <a:gd name="T5" fmla="*/ 1193 h 2384"/>
                <a:gd name="T6" fmla="*/ 1 w 2385"/>
                <a:gd name="T7" fmla="*/ 1193 h 2384"/>
                <a:gd name="T8" fmla="*/ 1193 w 2385"/>
                <a:gd name="T9" fmla="*/ 2383 h 2384"/>
                <a:gd name="T10" fmla="*/ 1193 w 2385"/>
                <a:gd name="T11" fmla="*/ 2383 h 2384"/>
                <a:gd name="T12" fmla="*/ 2383 w 2385"/>
                <a:gd name="T13" fmla="*/ 1191 h 2384"/>
                <a:gd name="T14" fmla="*/ 2383 w 2385"/>
                <a:gd name="T15" fmla="*/ 1191 h 2384"/>
                <a:gd name="T16" fmla="*/ 1191 w 2385"/>
                <a:gd name="T17" fmla="*/ 1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5" h="2384">
                  <a:moveTo>
                    <a:pt x="1191" y="1"/>
                  </a:moveTo>
                  <a:lnTo>
                    <a:pt x="1191" y="1"/>
                  </a:lnTo>
                  <a:cubicBezTo>
                    <a:pt x="534" y="1"/>
                    <a:pt x="0" y="535"/>
                    <a:pt x="1" y="1193"/>
                  </a:cubicBezTo>
                  <a:lnTo>
                    <a:pt x="1" y="1193"/>
                  </a:lnTo>
                  <a:cubicBezTo>
                    <a:pt x="1" y="1851"/>
                    <a:pt x="535" y="2383"/>
                    <a:pt x="1193" y="2383"/>
                  </a:cubicBezTo>
                  <a:lnTo>
                    <a:pt x="1193" y="2383"/>
                  </a:lnTo>
                  <a:cubicBezTo>
                    <a:pt x="1851" y="2383"/>
                    <a:pt x="2384" y="1849"/>
                    <a:pt x="2383" y="1191"/>
                  </a:cubicBezTo>
                  <a:lnTo>
                    <a:pt x="2383" y="1191"/>
                  </a:lnTo>
                  <a:cubicBezTo>
                    <a:pt x="2382" y="533"/>
                    <a:pt x="1849" y="0"/>
                    <a:pt x="1191" y="1"/>
                  </a:cubicBezTo>
                </a:path>
              </a:pathLst>
            </a:custGeom>
            <a:solidFill>
              <a:srgbClr val="FFFFFF"/>
            </a:solidFill>
            <a:ln>
              <a:noFill/>
            </a:ln>
            <a:effectLst/>
          </p:spPr>
          <p:txBody>
            <a:bodyPr wrap="none" anchor="ctr"/>
            <a:lstStyle/>
            <a:p>
              <a:pPr defTabSz="685663">
                <a:buClrTx/>
                <a:defRPr/>
              </a:pPr>
              <a:endParaRPr lang="en-US" sz="2449">
                <a:solidFill>
                  <a:srgbClr val="7F7F7F"/>
                </a:solidFill>
                <a:latin typeface="Lato Light" panose="020F0502020204030203" pitchFamily="34" charset="0"/>
                <a:ea typeface="+mn-ea"/>
                <a:cs typeface="+mn-cs"/>
              </a:endParaRPr>
            </a:p>
          </p:txBody>
        </p:sp>
        <p:sp>
          <p:nvSpPr>
            <p:cNvPr id="5" name="Freeform 172">
              <a:extLst>
                <a:ext uri="{FF2B5EF4-FFF2-40B4-BE49-F238E27FC236}">
                  <a16:creationId xmlns:a16="http://schemas.microsoft.com/office/drawing/2014/main" id="{0382476E-5120-BFCC-5D66-CD3293F360F1}"/>
                </a:ext>
              </a:extLst>
            </p:cNvPr>
            <p:cNvSpPr>
              <a:spLocks noChangeArrowheads="1"/>
            </p:cNvSpPr>
            <p:nvPr/>
          </p:nvSpPr>
          <p:spPr bwMode="auto">
            <a:xfrm>
              <a:off x="8229042" y="1277806"/>
              <a:ext cx="706502" cy="1408453"/>
            </a:xfrm>
            <a:custGeom>
              <a:avLst/>
              <a:gdLst>
                <a:gd name="connsiteX0" fmla="*/ 1411962 w 1413004"/>
                <a:gd name="connsiteY0" fmla="*/ 1140361 h 2816905"/>
                <a:gd name="connsiteX1" fmla="*/ 1413004 w 1413004"/>
                <a:gd name="connsiteY1" fmla="*/ 1673014 h 2816905"/>
                <a:gd name="connsiteX2" fmla="*/ 1144922 w 1413004"/>
                <a:gd name="connsiteY2" fmla="*/ 1407207 h 2816905"/>
                <a:gd name="connsiteX3" fmla="*/ 1411962 w 1413004"/>
                <a:gd name="connsiteY3" fmla="*/ 1140361 h 2816905"/>
                <a:gd name="connsiteX4" fmla="*/ 1407420 w 1413004"/>
                <a:gd name="connsiteY4" fmla="*/ 574742 h 2816905"/>
                <a:gd name="connsiteX5" fmla="*/ 1407420 w 1413004"/>
                <a:gd name="connsiteY5" fmla="*/ 895798 h 2816905"/>
                <a:gd name="connsiteX6" fmla="*/ 895002 w 1413004"/>
                <a:gd name="connsiteY6" fmla="*/ 1409487 h 2816905"/>
                <a:gd name="connsiteX7" fmla="*/ 1408452 w 1413004"/>
                <a:gd name="connsiteY7" fmla="*/ 1923176 h 2816905"/>
                <a:gd name="connsiteX8" fmla="*/ 1408452 w 1413004"/>
                <a:gd name="connsiteY8" fmla="*/ 2243197 h 2816905"/>
                <a:gd name="connsiteX9" fmla="*/ 574742 w 1413004"/>
                <a:gd name="connsiteY9" fmla="*/ 1409487 h 2816905"/>
                <a:gd name="connsiteX10" fmla="*/ 1407420 w 1413004"/>
                <a:gd name="connsiteY10" fmla="*/ 574742 h 2816905"/>
                <a:gd name="connsiteX11" fmla="*/ 1406386 w 1413004"/>
                <a:gd name="connsiteY11" fmla="*/ 0 h 2816905"/>
                <a:gd name="connsiteX12" fmla="*/ 1406386 w 1413004"/>
                <a:gd name="connsiteY12" fmla="*/ 320690 h 2816905"/>
                <a:gd name="connsiteX13" fmla="*/ 320338 w 1413004"/>
                <a:gd name="connsiteY13" fmla="*/ 1408969 h 2816905"/>
                <a:gd name="connsiteX14" fmla="*/ 1408452 w 1413004"/>
                <a:gd name="connsiteY14" fmla="*/ 2497248 h 2816905"/>
                <a:gd name="connsiteX15" fmla="*/ 1408452 w 1413004"/>
                <a:gd name="connsiteY15" fmla="*/ 2816904 h 2816905"/>
                <a:gd name="connsiteX16" fmla="*/ 0 w 1413004"/>
                <a:gd name="connsiteY16" fmla="*/ 1410004 h 2816905"/>
                <a:gd name="connsiteX17" fmla="*/ 1406386 w 1413004"/>
                <a:gd name="connsiteY17" fmla="*/ 0 h 281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3004" h="2816905">
                  <a:moveTo>
                    <a:pt x="1411962" y="1140361"/>
                  </a:moveTo>
                  <a:lnTo>
                    <a:pt x="1413004" y="1673014"/>
                  </a:lnTo>
                  <a:cubicBezTo>
                    <a:pt x="1264880" y="1673014"/>
                    <a:pt x="1144922" y="1554647"/>
                    <a:pt x="1144922" y="1407207"/>
                  </a:cubicBezTo>
                  <a:cubicBezTo>
                    <a:pt x="1144922" y="1260805"/>
                    <a:pt x="1263838" y="1140361"/>
                    <a:pt x="1411962" y="1140361"/>
                  </a:cubicBezTo>
                  <a:close/>
                  <a:moveTo>
                    <a:pt x="1407420" y="574742"/>
                  </a:moveTo>
                  <a:lnTo>
                    <a:pt x="1407420" y="895798"/>
                  </a:lnTo>
                  <a:cubicBezTo>
                    <a:pt x="1124350" y="895798"/>
                    <a:pt x="895002" y="1126751"/>
                    <a:pt x="895002" y="1409487"/>
                  </a:cubicBezTo>
                  <a:cubicBezTo>
                    <a:pt x="895002" y="1694295"/>
                    <a:pt x="1124350" y="1924212"/>
                    <a:pt x="1408452" y="1923176"/>
                  </a:cubicBezTo>
                  <a:lnTo>
                    <a:pt x="1408452" y="2243197"/>
                  </a:lnTo>
                  <a:cubicBezTo>
                    <a:pt x="948724" y="2243197"/>
                    <a:pt x="575776" y="1870358"/>
                    <a:pt x="574742" y="1409487"/>
                  </a:cubicBezTo>
                  <a:cubicBezTo>
                    <a:pt x="574742" y="949652"/>
                    <a:pt x="947690" y="574742"/>
                    <a:pt x="1407420" y="574742"/>
                  </a:cubicBezTo>
                  <a:close/>
                  <a:moveTo>
                    <a:pt x="1406386" y="0"/>
                  </a:moveTo>
                  <a:lnTo>
                    <a:pt x="1406386" y="320690"/>
                  </a:lnTo>
                  <a:cubicBezTo>
                    <a:pt x="807044" y="320690"/>
                    <a:pt x="319304" y="808968"/>
                    <a:pt x="320338" y="1408969"/>
                  </a:cubicBezTo>
                  <a:cubicBezTo>
                    <a:pt x="321371" y="2010006"/>
                    <a:pt x="809112" y="2498283"/>
                    <a:pt x="1408452" y="2497248"/>
                  </a:cubicBezTo>
                  <a:lnTo>
                    <a:pt x="1408452" y="2816904"/>
                  </a:lnTo>
                  <a:cubicBezTo>
                    <a:pt x="632408" y="2817939"/>
                    <a:pt x="1033" y="2186902"/>
                    <a:pt x="0" y="1410004"/>
                  </a:cubicBezTo>
                  <a:cubicBezTo>
                    <a:pt x="0" y="633105"/>
                    <a:pt x="630342" y="1034"/>
                    <a:pt x="1406386" y="0"/>
                  </a:cubicBezTo>
                  <a:close/>
                </a:path>
              </a:pathLst>
            </a:custGeom>
            <a:solidFill>
              <a:srgbClr val="62CD7F"/>
            </a:solidFill>
            <a:ln>
              <a:noFill/>
            </a:ln>
            <a:effectLst/>
          </p:spPr>
          <p:txBody>
            <a:bodyPr wrap="square" anchor="ctr">
              <a:noAutofit/>
            </a:bodyPr>
            <a:lstStyle/>
            <a:p>
              <a:pPr defTabSz="685663">
                <a:buClrTx/>
                <a:defRPr/>
              </a:pPr>
              <a:endParaRPr lang="en-US" sz="2449">
                <a:solidFill>
                  <a:srgbClr val="7F7F7F"/>
                </a:solidFill>
                <a:latin typeface="Lato Light" panose="020F0502020204030203" pitchFamily="34" charset="0"/>
                <a:ea typeface="+mn-ea"/>
                <a:cs typeface="+mn-cs"/>
              </a:endParaRPr>
            </a:p>
          </p:txBody>
        </p:sp>
        <p:sp>
          <p:nvSpPr>
            <p:cNvPr id="6" name="Freeform 171">
              <a:extLst>
                <a:ext uri="{FF2B5EF4-FFF2-40B4-BE49-F238E27FC236}">
                  <a16:creationId xmlns:a16="http://schemas.microsoft.com/office/drawing/2014/main" id="{151AE735-E0B0-7103-386C-F61B45F254BB}"/>
                </a:ext>
              </a:extLst>
            </p:cNvPr>
            <p:cNvSpPr>
              <a:spLocks noChangeArrowheads="1"/>
            </p:cNvSpPr>
            <p:nvPr/>
          </p:nvSpPr>
          <p:spPr bwMode="auto">
            <a:xfrm>
              <a:off x="8933786" y="1277805"/>
              <a:ext cx="704227" cy="1408969"/>
            </a:xfrm>
            <a:custGeom>
              <a:avLst/>
              <a:gdLst>
                <a:gd name="connsiteX0" fmla="*/ 0 w 1408454"/>
                <a:gd name="connsiteY0" fmla="*/ 1140361 h 2817938"/>
                <a:gd name="connsiteX1" fmla="*/ 263534 w 1408454"/>
                <a:gd name="connsiteY1" fmla="*/ 1407207 h 2817938"/>
                <a:gd name="connsiteX2" fmla="*/ 1030 w 1408454"/>
                <a:gd name="connsiteY2" fmla="*/ 1673014 h 2817938"/>
                <a:gd name="connsiteX3" fmla="*/ 0 w 1408454"/>
                <a:gd name="connsiteY3" fmla="*/ 574742 h 2817938"/>
                <a:gd name="connsiteX4" fmla="*/ 833712 w 1408454"/>
                <a:gd name="connsiteY4" fmla="*/ 1408451 h 2817938"/>
                <a:gd name="connsiteX5" fmla="*/ 1034 w 1408454"/>
                <a:gd name="connsiteY5" fmla="*/ 2243197 h 2817938"/>
                <a:gd name="connsiteX6" fmla="*/ 1034 w 1408454"/>
                <a:gd name="connsiteY6" fmla="*/ 1923176 h 2817938"/>
                <a:gd name="connsiteX7" fmla="*/ 513054 w 1408454"/>
                <a:gd name="connsiteY7" fmla="*/ 1409487 h 2817938"/>
                <a:gd name="connsiteX8" fmla="*/ 0 w 1408454"/>
                <a:gd name="connsiteY8" fmla="*/ 895798 h 2817938"/>
                <a:gd name="connsiteX9" fmla="*/ 0 w 1408454"/>
                <a:gd name="connsiteY9" fmla="*/ 0 h 2817938"/>
                <a:gd name="connsiteX10" fmla="*/ 1408454 w 1408454"/>
                <a:gd name="connsiteY10" fmla="*/ 1408452 h 2817938"/>
                <a:gd name="connsiteX11" fmla="*/ 2066 w 1408454"/>
                <a:gd name="connsiteY11" fmla="*/ 2817938 h 2817938"/>
                <a:gd name="connsiteX12" fmla="*/ 2066 w 1408454"/>
                <a:gd name="connsiteY12" fmla="*/ 2498165 h 2817938"/>
                <a:gd name="connsiteX13" fmla="*/ 1088116 w 1408454"/>
                <a:gd name="connsiteY13" fmla="*/ 1408452 h 2817938"/>
                <a:gd name="connsiteX14" fmla="*/ 0 w 1408454"/>
                <a:gd name="connsiteY14" fmla="*/ 320808 h 281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8454" h="2817938">
                  <a:moveTo>
                    <a:pt x="0" y="1140361"/>
                  </a:moveTo>
                  <a:cubicBezTo>
                    <a:pt x="146180" y="1140361"/>
                    <a:pt x="263534" y="1259767"/>
                    <a:pt x="263534" y="1407207"/>
                  </a:cubicBezTo>
                  <a:cubicBezTo>
                    <a:pt x="263534" y="1553608"/>
                    <a:pt x="146180" y="1673014"/>
                    <a:pt x="1030" y="1673014"/>
                  </a:cubicBezTo>
                  <a:close/>
                  <a:moveTo>
                    <a:pt x="0" y="574742"/>
                  </a:moveTo>
                  <a:cubicBezTo>
                    <a:pt x="458232" y="574742"/>
                    <a:pt x="833712" y="948616"/>
                    <a:pt x="833712" y="1408451"/>
                  </a:cubicBezTo>
                  <a:cubicBezTo>
                    <a:pt x="833712" y="1869322"/>
                    <a:pt x="460300" y="2243197"/>
                    <a:pt x="1034" y="2243197"/>
                  </a:cubicBezTo>
                  <a:lnTo>
                    <a:pt x="1034" y="1923176"/>
                  </a:lnTo>
                  <a:cubicBezTo>
                    <a:pt x="283420" y="1923176"/>
                    <a:pt x="513054" y="1692223"/>
                    <a:pt x="513054" y="1409487"/>
                  </a:cubicBezTo>
                  <a:cubicBezTo>
                    <a:pt x="513054" y="1124679"/>
                    <a:pt x="283420" y="894762"/>
                    <a:pt x="0" y="895798"/>
                  </a:cubicBezTo>
                  <a:close/>
                  <a:moveTo>
                    <a:pt x="0" y="0"/>
                  </a:moveTo>
                  <a:cubicBezTo>
                    <a:pt x="776046" y="0"/>
                    <a:pt x="1407422" y="631268"/>
                    <a:pt x="1408454" y="1408452"/>
                  </a:cubicBezTo>
                  <a:cubicBezTo>
                    <a:pt x="1408454" y="2185636"/>
                    <a:pt x="778112" y="2817938"/>
                    <a:pt x="2066" y="2817938"/>
                  </a:cubicBezTo>
                  <a:lnTo>
                    <a:pt x="2066" y="2498165"/>
                  </a:lnTo>
                  <a:cubicBezTo>
                    <a:pt x="601410" y="2497130"/>
                    <a:pt x="1088116" y="2008674"/>
                    <a:pt x="1088116" y="1408452"/>
                  </a:cubicBezTo>
                  <a:cubicBezTo>
                    <a:pt x="1088116" y="808230"/>
                    <a:pt x="600376" y="319773"/>
                    <a:pt x="0" y="320808"/>
                  </a:cubicBezTo>
                  <a:close/>
                </a:path>
              </a:pathLst>
            </a:custGeom>
            <a:solidFill>
              <a:srgbClr val="62CD7F">
                <a:lumMod val="50000"/>
              </a:srgbClr>
            </a:solidFill>
            <a:ln>
              <a:noFill/>
            </a:ln>
            <a:effectLst/>
          </p:spPr>
          <p:txBody>
            <a:bodyPr wrap="square" anchor="ctr">
              <a:noAutofit/>
            </a:bodyPr>
            <a:lstStyle/>
            <a:p>
              <a:pPr defTabSz="685663">
                <a:buClrTx/>
                <a:defRPr/>
              </a:pPr>
              <a:endParaRPr lang="en-US" sz="2449">
                <a:solidFill>
                  <a:srgbClr val="7F7F7F"/>
                </a:solidFill>
                <a:latin typeface="Lato Light" panose="020F0502020204030203" pitchFamily="34" charset="0"/>
                <a:ea typeface="+mn-ea"/>
                <a:cs typeface="+mn-cs"/>
              </a:endParaRPr>
            </a:p>
          </p:txBody>
        </p:sp>
        <p:sp>
          <p:nvSpPr>
            <p:cNvPr id="7" name="Freeform 56">
              <a:extLst>
                <a:ext uri="{FF2B5EF4-FFF2-40B4-BE49-F238E27FC236}">
                  <a16:creationId xmlns:a16="http://schemas.microsoft.com/office/drawing/2014/main" id="{C290BB85-3309-DF7B-1A2A-9C93E25EA604}"/>
                </a:ext>
              </a:extLst>
            </p:cNvPr>
            <p:cNvSpPr>
              <a:spLocks noChangeArrowheads="1"/>
            </p:cNvSpPr>
            <p:nvPr/>
          </p:nvSpPr>
          <p:spPr bwMode="auto">
            <a:xfrm>
              <a:off x="8895014" y="1939215"/>
              <a:ext cx="1256678" cy="41053"/>
            </a:xfrm>
            <a:custGeom>
              <a:avLst/>
              <a:gdLst>
                <a:gd name="T0" fmla="*/ 2427 w 2428"/>
                <a:gd name="T1" fmla="*/ 0 h 81"/>
                <a:gd name="T2" fmla="*/ 2427 w 2428"/>
                <a:gd name="T3" fmla="*/ 80 h 81"/>
                <a:gd name="T4" fmla="*/ 0 w 2428"/>
                <a:gd name="T5" fmla="*/ 80 h 81"/>
                <a:gd name="T6" fmla="*/ 0 w 2428"/>
                <a:gd name="T7" fmla="*/ 80 h 81"/>
                <a:gd name="T8" fmla="*/ 80 w 2428"/>
                <a:gd name="T9" fmla="*/ 0 h 81"/>
                <a:gd name="T10" fmla="*/ 2427 w 2428"/>
                <a:gd name="T11" fmla="*/ 0 h 81"/>
              </a:gdLst>
              <a:ahLst/>
              <a:cxnLst>
                <a:cxn ang="0">
                  <a:pos x="T0" y="T1"/>
                </a:cxn>
                <a:cxn ang="0">
                  <a:pos x="T2" y="T3"/>
                </a:cxn>
                <a:cxn ang="0">
                  <a:pos x="T4" y="T5"/>
                </a:cxn>
                <a:cxn ang="0">
                  <a:pos x="T6" y="T7"/>
                </a:cxn>
                <a:cxn ang="0">
                  <a:pos x="T8" y="T9"/>
                </a:cxn>
                <a:cxn ang="0">
                  <a:pos x="T10" y="T11"/>
                </a:cxn>
              </a:cxnLst>
              <a:rect l="0" t="0" r="r" b="b"/>
              <a:pathLst>
                <a:path w="2428" h="81">
                  <a:moveTo>
                    <a:pt x="2427" y="0"/>
                  </a:moveTo>
                  <a:lnTo>
                    <a:pt x="2427" y="80"/>
                  </a:lnTo>
                  <a:lnTo>
                    <a:pt x="0" y="80"/>
                  </a:lnTo>
                  <a:lnTo>
                    <a:pt x="0" y="80"/>
                  </a:lnTo>
                  <a:cubicBezTo>
                    <a:pt x="0" y="35"/>
                    <a:pt x="36" y="0"/>
                    <a:pt x="80" y="0"/>
                  </a:cubicBezTo>
                  <a:lnTo>
                    <a:pt x="2427" y="0"/>
                  </a:lnTo>
                </a:path>
              </a:pathLst>
            </a:custGeom>
            <a:solidFill>
              <a:srgbClr val="43444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663">
                <a:buClrTx/>
                <a:defRPr/>
              </a:pPr>
              <a:endParaRPr lang="en-US" sz="2449" kern="1200">
                <a:solidFill>
                  <a:srgbClr val="7F7F7F"/>
                </a:solidFill>
                <a:latin typeface="Lato Light" panose="020F0502020204030203" pitchFamily="34" charset="0"/>
                <a:ea typeface="+mn-ea"/>
                <a:cs typeface="+mn-cs"/>
              </a:endParaRPr>
            </a:p>
          </p:txBody>
        </p:sp>
        <p:sp>
          <p:nvSpPr>
            <p:cNvPr id="8" name="Freeform 57">
              <a:extLst>
                <a:ext uri="{FF2B5EF4-FFF2-40B4-BE49-F238E27FC236}">
                  <a16:creationId xmlns:a16="http://schemas.microsoft.com/office/drawing/2014/main" id="{FA5122F4-BB35-6154-2174-014E479068B3}"/>
                </a:ext>
              </a:extLst>
            </p:cNvPr>
            <p:cNvSpPr>
              <a:spLocks noChangeArrowheads="1"/>
            </p:cNvSpPr>
            <p:nvPr/>
          </p:nvSpPr>
          <p:spPr bwMode="auto">
            <a:xfrm>
              <a:off x="8895014" y="1978978"/>
              <a:ext cx="1256678" cy="41053"/>
            </a:xfrm>
            <a:custGeom>
              <a:avLst/>
              <a:gdLst>
                <a:gd name="T0" fmla="*/ 2427 w 2428"/>
                <a:gd name="T1" fmla="*/ 0 h 81"/>
                <a:gd name="T2" fmla="*/ 2427 w 2428"/>
                <a:gd name="T3" fmla="*/ 80 h 81"/>
                <a:gd name="T4" fmla="*/ 80 w 2428"/>
                <a:gd name="T5" fmla="*/ 80 h 81"/>
                <a:gd name="T6" fmla="*/ 80 w 2428"/>
                <a:gd name="T7" fmla="*/ 80 h 81"/>
                <a:gd name="T8" fmla="*/ 0 w 2428"/>
                <a:gd name="T9" fmla="*/ 0 h 81"/>
                <a:gd name="T10" fmla="*/ 2427 w 2428"/>
                <a:gd name="T11" fmla="*/ 0 h 81"/>
              </a:gdLst>
              <a:ahLst/>
              <a:cxnLst>
                <a:cxn ang="0">
                  <a:pos x="T0" y="T1"/>
                </a:cxn>
                <a:cxn ang="0">
                  <a:pos x="T2" y="T3"/>
                </a:cxn>
                <a:cxn ang="0">
                  <a:pos x="T4" y="T5"/>
                </a:cxn>
                <a:cxn ang="0">
                  <a:pos x="T6" y="T7"/>
                </a:cxn>
                <a:cxn ang="0">
                  <a:pos x="T8" y="T9"/>
                </a:cxn>
                <a:cxn ang="0">
                  <a:pos x="T10" y="T11"/>
                </a:cxn>
              </a:cxnLst>
              <a:rect l="0" t="0" r="r" b="b"/>
              <a:pathLst>
                <a:path w="2428" h="81">
                  <a:moveTo>
                    <a:pt x="2427" y="0"/>
                  </a:moveTo>
                  <a:lnTo>
                    <a:pt x="2427" y="80"/>
                  </a:lnTo>
                  <a:lnTo>
                    <a:pt x="80" y="80"/>
                  </a:lnTo>
                  <a:lnTo>
                    <a:pt x="80" y="80"/>
                  </a:lnTo>
                  <a:cubicBezTo>
                    <a:pt x="36" y="80"/>
                    <a:pt x="0" y="44"/>
                    <a:pt x="0" y="0"/>
                  </a:cubicBezTo>
                  <a:lnTo>
                    <a:pt x="2427" y="0"/>
                  </a:lnTo>
                </a:path>
              </a:pathLst>
            </a:custGeom>
            <a:solidFill>
              <a:srgbClr val="2223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663">
                <a:buClrTx/>
                <a:defRPr/>
              </a:pPr>
              <a:endParaRPr lang="en-US" sz="2449" kern="1200">
                <a:solidFill>
                  <a:srgbClr val="7F7F7F"/>
                </a:solidFill>
                <a:latin typeface="Lato Light" panose="020F0502020204030203" pitchFamily="34" charset="0"/>
                <a:ea typeface="+mn-ea"/>
                <a:cs typeface="+mn-cs"/>
              </a:endParaRPr>
            </a:p>
          </p:txBody>
        </p:sp>
        <p:sp>
          <p:nvSpPr>
            <p:cNvPr id="9" name="Freeform 58">
              <a:extLst>
                <a:ext uri="{FF2B5EF4-FFF2-40B4-BE49-F238E27FC236}">
                  <a16:creationId xmlns:a16="http://schemas.microsoft.com/office/drawing/2014/main" id="{6B8DF189-EE58-E7DC-93F7-9E13B3E83118}"/>
                </a:ext>
              </a:extLst>
            </p:cNvPr>
            <p:cNvSpPr>
              <a:spLocks noChangeArrowheads="1"/>
            </p:cNvSpPr>
            <p:nvPr/>
          </p:nvSpPr>
          <p:spPr bwMode="auto">
            <a:xfrm>
              <a:off x="9773092" y="1784126"/>
              <a:ext cx="490356" cy="155089"/>
            </a:xfrm>
            <a:custGeom>
              <a:avLst/>
              <a:gdLst>
                <a:gd name="T0" fmla="*/ 274 w 950"/>
                <a:gd name="T1" fmla="*/ 0 h 301"/>
                <a:gd name="T2" fmla="*/ 0 w 950"/>
                <a:gd name="T3" fmla="*/ 300 h 301"/>
                <a:gd name="T4" fmla="*/ 675 w 950"/>
                <a:gd name="T5" fmla="*/ 300 h 301"/>
                <a:gd name="T6" fmla="*/ 949 w 950"/>
                <a:gd name="T7" fmla="*/ 0 h 301"/>
                <a:gd name="T8" fmla="*/ 274 w 950"/>
                <a:gd name="T9" fmla="*/ 0 h 301"/>
              </a:gdLst>
              <a:ahLst/>
              <a:cxnLst>
                <a:cxn ang="0">
                  <a:pos x="T0" y="T1"/>
                </a:cxn>
                <a:cxn ang="0">
                  <a:pos x="T2" y="T3"/>
                </a:cxn>
                <a:cxn ang="0">
                  <a:pos x="T4" y="T5"/>
                </a:cxn>
                <a:cxn ang="0">
                  <a:pos x="T6" y="T7"/>
                </a:cxn>
                <a:cxn ang="0">
                  <a:pos x="T8" y="T9"/>
                </a:cxn>
              </a:cxnLst>
              <a:rect l="0" t="0" r="r" b="b"/>
              <a:pathLst>
                <a:path w="950" h="301">
                  <a:moveTo>
                    <a:pt x="274" y="0"/>
                  </a:moveTo>
                  <a:lnTo>
                    <a:pt x="0" y="300"/>
                  </a:lnTo>
                  <a:lnTo>
                    <a:pt x="675" y="300"/>
                  </a:lnTo>
                  <a:lnTo>
                    <a:pt x="949" y="0"/>
                  </a:lnTo>
                  <a:lnTo>
                    <a:pt x="274" y="0"/>
                  </a:lnTo>
                </a:path>
              </a:pathLst>
            </a:custGeom>
            <a:solidFill>
              <a:srgbClr val="3E8E99"/>
            </a:solidFill>
            <a:ln>
              <a:noFill/>
            </a:ln>
            <a:effectLst/>
          </p:spPr>
          <p:txBody>
            <a:bodyPr wrap="none" anchor="ctr"/>
            <a:lstStyle/>
            <a:p>
              <a:pPr defTabSz="685663">
                <a:buClrTx/>
                <a:defRPr/>
              </a:pPr>
              <a:endParaRPr lang="en-US" sz="2449">
                <a:solidFill>
                  <a:srgbClr val="7F7F7F"/>
                </a:solidFill>
                <a:latin typeface="Lato Light" panose="020F0502020204030203" pitchFamily="34" charset="0"/>
                <a:ea typeface="+mn-ea"/>
                <a:cs typeface="+mn-cs"/>
              </a:endParaRPr>
            </a:p>
          </p:txBody>
        </p:sp>
        <p:sp>
          <p:nvSpPr>
            <p:cNvPr id="10" name="Freeform 62">
              <a:extLst>
                <a:ext uri="{FF2B5EF4-FFF2-40B4-BE49-F238E27FC236}">
                  <a16:creationId xmlns:a16="http://schemas.microsoft.com/office/drawing/2014/main" id="{B4F91A1B-83CF-0E99-9A7B-89EC1BC8F626}"/>
                </a:ext>
              </a:extLst>
            </p:cNvPr>
            <p:cNvSpPr>
              <a:spLocks noChangeArrowheads="1"/>
            </p:cNvSpPr>
            <p:nvPr/>
          </p:nvSpPr>
          <p:spPr bwMode="auto">
            <a:xfrm>
              <a:off x="9773092" y="2020031"/>
              <a:ext cx="490356" cy="155089"/>
            </a:xfrm>
            <a:custGeom>
              <a:avLst/>
              <a:gdLst>
                <a:gd name="T0" fmla="*/ 274 w 950"/>
                <a:gd name="T1" fmla="*/ 300 h 301"/>
                <a:gd name="T2" fmla="*/ 0 w 950"/>
                <a:gd name="T3" fmla="*/ 0 h 301"/>
                <a:gd name="T4" fmla="*/ 675 w 950"/>
                <a:gd name="T5" fmla="*/ 0 h 301"/>
                <a:gd name="T6" fmla="*/ 949 w 950"/>
                <a:gd name="T7" fmla="*/ 300 h 301"/>
                <a:gd name="T8" fmla="*/ 274 w 950"/>
                <a:gd name="T9" fmla="*/ 300 h 301"/>
              </a:gdLst>
              <a:ahLst/>
              <a:cxnLst>
                <a:cxn ang="0">
                  <a:pos x="T0" y="T1"/>
                </a:cxn>
                <a:cxn ang="0">
                  <a:pos x="T2" y="T3"/>
                </a:cxn>
                <a:cxn ang="0">
                  <a:pos x="T4" y="T5"/>
                </a:cxn>
                <a:cxn ang="0">
                  <a:pos x="T6" y="T7"/>
                </a:cxn>
                <a:cxn ang="0">
                  <a:pos x="T8" y="T9"/>
                </a:cxn>
              </a:cxnLst>
              <a:rect l="0" t="0" r="r" b="b"/>
              <a:pathLst>
                <a:path w="950" h="301">
                  <a:moveTo>
                    <a:pt x="274" y="300"/>
                  </a:moveTo>
                  <a:lnTo>
                    <a:pt x="0" y="0"/>
                  </a:lnTo>
                  <a:lnTo>
                    <a:pt x="675" y="0"/>
                  </a:lnTo>
                  <a:lnTo>
                    <a:pt x="949" y="300"/>
                  </a:lnTo>
                  <a:lnTo>
                    <a:pt x="274" y="300"/>
                  </a:lnTo>
                </a:path>
              </a:pathLst>
            </a:custGeom>
            <a:solidFill>
              <a:srgbClr val="3E8E99"/>
            </a:solidFill>
            <a:ln>
              <a:noFill/>
            </a:ln>
            <a:effectLst/>
          </p:spPr>
          <p:txBody>
            <a:bodyPr wrap="none" anchor="ctr"/>
            <a:lstStyle/>
            <a:p>
              <a:pPr defTabSz="685663">
                <a:buClrTx/>
                <a:defRPr/>
              </a:pPr>
              <a:endParaRPr lang="en-US" sz="2449">
                <a:solidFill>
                  <a:srgbClr val="7F7F7F"/>
                </a:solidFill>
                <a:latin typeface="Lato Light" panose="020F0502020204030203" pitchFamily="34" charset="0"/>
                <a:ea typeface="+mn-ea"/>
                <a:cs typeface="+mn-cs"/>
              </a:endParaRPr>
            </a:p>
          </p:txBody>
        </p:sp>
        <p:sp>
          <p:nvSpPr>
            <p:cNvPr id="11" name="Freeform 182">
              <a:extLst>
                <a:ext uri="{FF2B5EF4-FFF2-40B4-BE49-F238E27FC236}">
                  <a16:creationId xmlns:a16="http://schemas.microsoft.com/office/drawing/2014/main" id="{7090677C-D7D7-2CB9-F933-E0162C5EAB85}"/>
                </a:ext>
              </a:extLst>
            </p:cNvPr>
            <p:cNvSpPr>
              <a:spLocks noChangeArrowheads="1"/>
            </p:cNvSpPr>
            <p:nvPr/>
          </p:nvSpPr>
          <p:spPr bwMode="auto">
            <a:xfrm>
              <a:off x="9773091" y="1784126"/>
              <a:ext cx="492117" cy="390479"/>
            </a:xfrm>
            <a:custGeom>
              <a:avLst/>
              <a:gdLst>
                <a:gd name="connsiteX0" fmla="*/ 529128 w 984234"/>
                <a:gd name="connsiteY0" fmla="*/ 471809 h 780957"/>
                <a:gd name="connsiteX1" fmla="*/ 699532 w 984234"/>
                <a:gd name="connsiteY1" fmla="*/ 471809 h 780957"/>
                <a:gd name="connsiteX2" fmla="*/ 984234 w 984234"/>
                <a:gd name="connsiteY2" fmla="*/ 780957 h 780957"/>
                <a:gd name="connsiteX3" fmla="*/ 814868 w 984234"/>
                <a:gd name="connsiteY3" fmla="*/ 780957 h 780957"/>
                <a:gd name="connsiteX4" fmla="*/ 264564 w 984234"/>
                <a:gd name="connsiteY4" fmla="*/ 471809 h 780957"/>
                <a:gd name="connsiteX5" fmla="*/ 433930 w 984234"/>
                <a:gd name="connsiteY5" fmla="*/ 471809 h 780957"/>
                <a:gd name="connsiteX6" fmla="*/ 719670 w 984234"/>
                <a:gd name="connsiteY6" fmla="*/ 780957 h 780957"/>
                <a:gd name="connsiteX7" fmla="*/ 550304 w 984234"/>
                <a:gd name="connsiteY7" fmla="*/ 780957 h 780957"/>
                <a:gd name="connsiteX8" fmla="*/ 0 w 984234"/>
                <a:gd name="connsiteY8" fmla="*/ 471809 h 780957"/>
                <a:gd name="connsiteX9" fmla="*/ 169366 w 984234"/>
                <a:gd name="connsiteY9" fmla="*/ 471809 h 780957"/>
                <a:gd name="connsiteX10" fmla="*/ 455106 w 984234"/>
                <a:gd name="connsiteY10" fmla="*/ 780957 h 780957"/>
                <a:gd name="connsiteX11" fmla="*/ 284700 w 984234"/>
                <a:gd name="connsiteY11" fmla="*/ 780957 h 780957"/>
                <a:gd name="connsiteX12" fmla="*/ 814868 w 984234"/>
                <a:gd name="connsiteY12" fmla="*/ 0 h 780957"/>
                <a:gd name="connsiteX13" fmla="*/ 984234 w 984234"/>
                <a:gd name="connsiteY13" fmla="*/ 0 h 780957"/>
                <a:gd name="connsiteX14" fmla="*/ 699532 w 984234"/>
                <a:gd name="connsiteY14" fmla="*/ 309147 h 780957"/>
                <a:gd name="connsiteX15" fmla="*/ 529128 w 984234"/>
                <a:gd name="connsiteY15" fmla="*/ 309147 h 780957"/>
                <a:gd name="connsiteX16" fmla="*/ 550304 w 984234"/>
                <a:gd name="connsiteY16" fmla="*/ 0 h 780957"/>
                <a:gd name="connsiteX17" fmla="*/ 719670 w 984234"/>
                <a:gd name="connsiteY17" fmla="*/ 0 h 780957"/>
                <a:gd name="connsiteX18" fmla="*/ 433930 w 984234"/>
                <a:gd name="connsiteY18" fmla="*/ 309147 h 780957"/>
                <a:gd name="connsiteX19" fmla="*/ 264564 w 984234"/>
                <a:gd name="connsiteY19" fmla="*/ 309147 h 780957"/>
                <a:gd name="connsiteX20" fmla="*/ 284700 w 984234"/>
                <a:gd name="connsiteY20" fmla="*/ 0 h 780957"/>
                <a:gd name="connsiteX21" fmla="*/ 455106 w 984234"/>
                <a:gd name="connsiteY21" fmla="*/ 0 h 780957"/>
                <a:gd name="connsiteX22" fmla="*/ 169366 w 984234"/>
                <a:gd name="connsiteY22" fmla="*/ 309147 h 780957"/>
                <a:gd name="connsiteX23" fmla="*/ 0 w 984234"/>
                <a:gd name="connsiteY23" fmla="*/ 309147 h 78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4234" h="780957">
                  <a:moveTo>
                    <a:pt x="529128" y="471809"/>
                  </a:moveTo>
                  <a:lnTo>
                    <a:pt x="699532" y="471809"/>
                  </a:lnTo>
                  <a:lnTo>
                    <a:pt x="984234" y="780957"/>
                  </a:lnTo>
                  <a:lnTo>
                    <a:pt x="814868" y="780957"/>
                  </a:lnTo>
                  <a:close/>
                  <a:moveTo>
                    <a:pt x="264564" y="471809"/>
                  </a:moveTo>
                  <a:lnTo>
                    <a:pt x="433930" y="471809"/>
                  </a:lnTo>
                  <a:lnTo>
                    <a:pt x="719670" y="780957"/>
                  </a:lnTo>
                  <a:lnTo>
                    <a:pt x="550304" y="780957"/>
                  </a:lnTo>
                  <a:close/>
                  <a:moveTo>
                    <a:pt x="0" y="471809"/>
                  </a:moveTo>
                  <a:lnTo>
                    <a:pt x="169366" y="471809"/>
                  </a:lnTo>
                  <a:lnTo>
                    <a:pt x="455106" y="780957"/>
                  </a:lnTo>
                  <a:lnTo>
                    <a:pt x="284700" y="780957"/>
                  </a:lnTo>
                  <a:close/>
                  <a:moveTo>
                    <a:pt x="814868" y="0"/>
                  </a:moveTo>
                  <a:lnTo>
                    <a:pt x="984234" y="0"/>
                  </a:lnTo>
                  <a:lnTo>
                    <a:pt x="699532" y="309147"/>
                  </a:lnTo>
                  <a:lnTo>
                    <a:pt x="529128" y="309147"/>
                  </a:lnTo>
                  <a:close/>
                  <a:moveTo>
                    <a:pt x="550304" y="0"/>
                  </a:moveTo>
                  <a:lnTo>
                    <a:pt x="719670" y="0"/>
                  </a:lnTo>
                  <a:lnTo>
                    <a:pt x="433930" y="309147"/>
                  </a:lnTo>
                  <a:lnTo>
                    <a:pt x="264564" y="309147"/>
                  </a:lnTo>
                  <a:close/>
                  <a:moveTo>
                    <a:pt x="284700" y="0"/>
                  </a:moveTo>
                  <a:lnTo>
                    <a:pt x="455106" y="0"/>
                  </a:lnTo>
                  <a:lnTo>
                    <a:pt x="169366" y="309147"/>
                  </a:lnTo>
                  <a:lnTo>
                    <a:pt x="0" y="309147"/>
                  </a:lnTo>
                  <a:close/>
                </a:path>
              </a:pathLst>
            </a:custGeom>
            <a:solidFill>
              <a:srgbClr val="3E8E99">
                <a:lumMod val="75000"/>
              </a:srgbClr>
            </a:solidFill>
            <a:ln>
              <a:noFill/>
            </a:ln>
            <a:effectLst/>
          </p:spPr>
          <p:txBody>
            <a:bodyPr wrap="square" anchor="ctr">
              <a:noAutofit/>
            </a:bodyPr>
            <a:lstStyle/>
            <a:p>
              <a:pPr defTabSz="685663">
                <a:buClrTx/>
                <a:defRPr/>
              </a:pPr>
              <a:endParaRPr lang="en-US" sz="2449">
                <a:solidFill>
                  <a:srgbClr val="7F7F7F"/>
                </a:solidFill>
                <a:latin typeface="Lato Light" panose="020F0502020204030203" pitchFamily="34" charset="0"/>
                <a:ea typeface="+mn-ea"/>
                <a:cs typeface="+mn-cs"/>
              </a:endParaRPr>
            </a:p>
          </p:txBody>
        </p:sp>
      </p:grpSp>
      <p:sp>
        <p:nvSpPr>
          <p:cNvPr id="12" name="Subtitle 2">
            <a:extLst>
              <a:ext uri="{FF2B5EF4-FFF2-40B4-BE49-F238E27FC236}">
                <a16:creationId xmlns:a16="http://schemas.microsoft.com/office/drawing/2014/main" id="{E488DCA4-7CF3-3C4E-32B7-0E235A431A76}"/>
              </a:ext>
            </a:extLst>
          </p:cNvPr>
          <p:cNvSpPr txBox="1">
            <a:spLocks/>
          </p:cNvSpPr>
          <p:nvPr/>
        </p:nvSpPr>
        <p:spPr>
          <a:xfrm>
            <a:off x="301476" y="2591439"/>
            <a:ext cx="3771900" cy="2235227"/>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8588" indent="-128588" algn="l" defTabSz="407864">
              <a:lnSpc>
                <a:spcPct val="100000"/>
              </a:lnSpc>
              <a:spcBef>
                <a:spcPts val="0"/>
              </a:spcBef>
              <a:spcAft>
                <a:spcPts val="1350"/>
              </a:spcAft>
              <a:buClrTx/>
              <a:buFont typeface="Arial" panose="020B0604020202020204" pitchFamily="34" charset="0"/>
              <a:buChar char="•"/>
              <a:defRPr/>
            </a:pPr>
            <a:r>
              <a:rPr lang="en-US" sz="1200">
                <a:solidFill>
                  <a:schemeClr val="tx1"/>
                </a:solidFill>
                <a:latin typeface="+mn-lt"/>
              </a:rPr>
              <a:t>As a Manager you are accountable for ongoing feedback</a:t>
            </a:r>
          </a:p>
          <a:p>
            <a:pPr marL="128588" indent="-128588" algn="l" defTabSz="407864">
              <a:lnSpc>
                <a:spcPct val="100000"/>
              </a:lnSpc>
              <a:spcBef>
                <a:spcPts val="0"/>
              </a:spcBef>
              <a:spcAft>
                <a:spcPts val="1350"/>
              </a:spcAft>
              <a:buClrTx/>
              <a:buFont typeface="Arial" panose="020B0604020202020204" pitchFamily="34" charset="0"/>
              <a:buChar char="•"/>
              <a:defRPr/>
            </a:pPr>
            <a:r>
              <a:rPr lang="en-US" sz="1200">
                <a:solidFill>
                  <a:schemeClr val="tx1"/>
                </a:solidFill>
                <a:latin typeface="+mn-lt"/>
              </a:rPr>
              <a:t>As a manager you Hold your employees accountable for scheduling and setting the agenda for performance conversations.</a:t>
            </a:r>
          </a:p>
          <a:p>
            <a:pPr marL="128588" indent="-128588" algn="l" defTabSz="407864">
              <a:lnSpc>
                <a:spcPct val="100000"/>
              </a:lnSpc>
              <a:spcBef>
                <a:spcPts val="0"/>
              </a:spcBef>
              <a:spcAft>
                <a:spcPts val="1350"/>
              </a:spcAft>
              <a:buClrTx/>
              <a:buFont typeface="Arial" panose="020B0604020202020204" pitchFamily="34" charset="0"/>
              <a:buChar char="•"/>
              <a:defRPr/>
            </a:pPr>
            <a:r>
              <a:rPr lang="en-US" sz="1200">
                <a:solidFill>
                  <a:schemeClr val="tx1"/>
                </a:solidFill>
                <a:latin typeface="+mn-lt"/>
              </a:rPr>
              <a:t>As a manager you need to use SuccessFactors to keep track of check-ins and goal progress</a:t>
            </a:r>
          </a:p>
          <a:p>
            <a:pPr marL="128588" indent="-128588" algn="l" defTabSz="407864">
              <a:lnSpc>
                <a:spcPct val="100000"/>
              </a:lnSpc>
              <a:spcBef>
                <a:spcPts val="0"/>
              </a:spcBef>
              <a:spcAft>
                <a:spcPts val="1350"/>
              </a:spcAft>
              <a:buClrTx/>
              <a:buFont typeface="Arial" panose="020B0604020202020204" pitchFamily="34" charset="0"/>
              <a:buChar char="•"/>
              <a:defRPr/>
            </a:pPr>
            <a:r>
              <a:rPr lang="en-US" sz="1200">
                <a:solidFill>
                  <a:schemeClr val="tx1"/>
                </a:solidFill>
                <a:latin typeface="+mn-lt"/>
              </a:rPr>
              <a:t>As a manager you need to use the training and resources available to both you and your teams!</a:t>
            </a:r>
          </a:p>
        </p:txBody>
      </p:sp>
      <p:sp>
        <p:nvSpPr>
          <p:cNvPr id="13" name="TextBox 12">
            <a:extLst>
              <a:ext uri="{FF2B5EF4-FFF2-40B4-BE49-F238E27FC236}">
                <a16:creationId xmlns:a16="http://schemas.microsoft.com/office/drawing/2014/main" id="{557B425B-CFE6-A509-A3F7-C07BA96C930A}"/>
              </a:ext>
            </a:extLst>
          </p:cNvPr>
          <p:cNvSpPr txBox="1"/>
          <p:nvPr/>
        </p:nvSpPr>
        <p:spPr>
          <a:xfrm>
            <a:off x="68352" y="118968"/>
            <a:ext cx="6659374" cy="424732"/>
          </a:xfrm>
          <a:prstGeom prst="rect">
            <a:avLst/>
          </a:prstGeom>
          <a:noFill/>
        </p:spPr>
        <p:txBody>
          <a:bodyPr wrap="square" rtlCol="0" anchor="ctr" anchorCtr="0">
            <a:spAutoFit/>
          </a:bodyPr>
          <a:lstStyle/>
          <a:p>
            <a:pPr defTabSz="685663">
              <a:lnSpc>
                <a:spcPct val="90000"/>
              </a:lnSpc>
              <a:buClr>
                <a:schemeClr val="accent1"/>
              </a:buClr>
              <a:buSzPts val="3200"/>
              <a:defRPr/>
            </a:pPr>
            <a:r>
              <a:rPr lang="en-US" sz="2400" b="1">
                <a:solidFill>
                  <a:srgbClr val="00B0F0"/>
                </a:solidFill>
                <a:latin typeface="Century Gothic" panose="020B0502020202020204" pitchFamily="34" charset="0"/>
                <a:sym typeface="Oswald"/>
              </a:rPr>
              <a:t>Continuous Conversation </a:t>
            </a:r>
          </a:p>
        </p:txBody>
      </p:sp>
      <p:sp>
        <p:nvSpPr>
          <p:cNvPr id="23" name="Subtitle 2">
            <a:extLst>
              <a:ext uri="{FF2B5EF4-FFF2-40B4-BE49-F238E27FC236}">
                <a16:creationId xmlns:a16="http://schemas.microsoft.com/office/drawing/2014/main" id="{E94FFF09-9605-3B43-E78D-8690C6F37291}"/>
              </a:ext>
            </a:extLst>
          </p:cNvPr>
          <p:cNvSpPr txBox="1">
            <a:spLocks/>
          </p:cNvSpPr>
          <p:nvPr/>
        </p:nvSpPr>
        <p:spPr>
          <a:xfrm>
            <a:off x="4716468" y="2601147"/>
            <a:ext cx="4035245" cy="2050561"/>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8588" indent="-128588" algn="l" defTabSz="407864">
              <a:lnSpc>
                <a:spcPct val="100000"/>
              </a:lnSpc>
              <a:spcBef>
                <a:spcPts val="0"/>
              </a:spcBef>
              <a:spcAft>
                <a:spcPts val="1350"/>
              </a:spcAft>
              <a:buClrTx/>
              <a:buFont typeface="Arial" panose="020B0604020202020204" pitchFamily="34" charset="0"/>
              <a:buChar char="•"/>
              <a:defRPr/>
            </a:pPr>
            <a:r>
              <a:rPr lang="en-US" sz="1200">
                <a:solidFill>
                  <a:schemeClr val="tx1"/>
                </a:solidFill>
                <a:latin typeface="+mn-lt"/>
              </a:rPr>
              <a:t>As an Employee you are accountable for updating your progress and tracking of your goals</a:t>
            </a:r>
          </a:p>
          <a:p>
            <a:pPr marL="128588" indent="-128588" algn="l" defTabSz="407864">
              <a:lnSpc>
                <a:spcPct val="100000"/>
              </a:lnSpc>
              <a:spcBef>
                <a:spcPts val="0"/>
              </a:spcBef>
              <a:spcAft>
                <a:spcPts val="1350"/>
              </a:spcAft>
              <a:buClrTx/>
              <a:buFont typeface="Arial" panose="020B0604020202020204" pitchFamily="34" charset="0"/>
              <a:buChar char="•"/>
              <a:defRPr/>
            </a:pPr>
            <a:r>
              <a:rPr lang="en-US" sz="1200">
                <a:solidFill>
                  <a:schemeClr val="tx1"/>
                </a:solidFill>
                <a:latin typeface="+mn-lt"/>
              </a:rPr>
              <a:t>As an Employee  schedule and set the agenda for performance conversations.</a:t>
            </a:r>
          </a:p>
          <a:p>
            <a:pPr marL="128588" indent="-128588" algn="l" defTabSz="407864">
              <a:lnSpc>
                <a:spcPct val="100000"/>
              </a:lnSpc>
              <a:spcBef>
                <a:spcPts val="0"/>
              </a:spcBef>
              <a:spcAft>
                <a:spcPts val="1350"/>
              </a:spcAft>
              <a:buFont typeface="Arial" panose="020B0604020202020204" pitchFamily="34" charset="0"/>
              <a:buChar char="•"/>
            </a:pPr>
            <a:r>
              <a:rPr lang="en-US" sz="1200">
                <a:solidFill>
                  <a:schemeClr val="tx1"/>
                </a:solidFill>
                <a:latin typeface="+mn-lt"/>
              </a:rPr>
              <a:t>As an Employee  use SuccessFactors to keep track of your activities and achievements and goal progress</a:t>
            </a:r>
          </a:p>
          <a:p>
            <a:pPr marL="128588" indent="-128588" algn="l" defTabSz="407864">
              <a:lnSpc>
                <a:spcPct val="100000"/>
              </a:lnSpc>
              <a:spcBef>
                <a:spcPts val="0"/>
              </a:spcBef>
              <a:spcAft>
                <a:spcPts val="1350"/>
              </a:spcAft>
              <a:buClrTx/>
              <a:buFont typeface="Arial" panose="020B0604020202020204" pitchFamily="34" charset="0"/>
              <a:buChar char="•"/>
              <a:defRPr/>
            </a:pPr>
            <a:r>
              <a:rPr lang="en-US" sz="1200">
                <a:solidFill>
                  <a:schemeClr val="tx1"/>
                </a:solidFill>
                <a:latin typeface="+mn-lt"/>
              </a:rPr>
              <a:t>As an Employee use the training and resources available to you </a:t>
            </a:r>
          </a:p>
        </p:txBody>
      </p:sp>
      <p:cxnSp>
        <p:nvCxnSpPr>
          <p:cNvPr id="26" name="Straight Connector 25">
            <a:extLst>
              <a:ext uri="{FF2B5EF4-FFF2-40B4-BE49-F238E27FC236}">
                <a16:creationId xmlns:a16="http://schemas.microsoft.com/office/drawing/2014/main" id="{7152FAE7-D504-1C15-9E72-5234012D5C8E}"/>
              </a:ext>
            </a:extLst>
          </p:cNvPr>
          <p:cNvCxnSpPr>
            <a:cxnSpLocks/>
          </p:cNvCxnSpPr>
          <p:nvPr/>
        </p:nvCxnSpPr>
        <p:spPr>
          <a:xfrm>
            <a:off x="4336996" y="2571750"/>
            <a:ext cx="0" cy="234315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EEB3A6BA-3693-53EF-62DF-DEA5695A3833}"/>
              </a:ext>
            </a:extLst>
          </p:cNvPr>
          <p:cNvSpPr txBox="1"/>
          <p:nvPr/>
        </p:nvSpPr>
        <p:spPr>
          <a:xfrm>
            <a:off x="1219350" y="1704202"/>
            <a:ext cx="6659373" cy="523220"/>
          </a:xfrm>
          <a:prstGeom prst="rect">
            <a:avLst/>
          </a:prstGeom>
          <a:noFill/>
        </p:spPr>
        <p:txBody>
          <a:bodyPr wrap="square">
            <a:spAutoFit/>
          </a:bodyPr>
          <a:lstStyle/>
          <a:p>
            <a:pPr algn="ctr" defTabSz="407864">
              <a:lnSpc>
                <a:spcPct val="100000"/>
              </a:lnSpc>
              <a:spcBef>
                <a:spcPts val="0"/>
              </a:spcBef>
              <a:spcAft>
                <a:spcPts val="1350"/>
              </a:spcAft>
              <a:buClrTx/>
              <a:defRPr/>
            </a:pPr>
            <a:r>
              <a:rPr lang="en-US" sz="1400">
                <a:solidFill>
                  <a:schemeClr val="tx1"/>
                </a:solidFill>
                <a:latin typeface="+mn-lt"/>
                <a:ea typeface="Open Sans Light" panose="020B0306030504020204" pitchFamily="34" charset="0"/>
                <a:cs typeface="Open Sans Light" panose="020B0306030504020204" pitchFamily="34" charset="0"/>
              </a:rPr>
              <a:t>The key is to </a:t>
            </a:r>
            <a:r>
              <a:rPr lang="en-US" sz="1400">
                <a:solidFill>
                  <a:schemeClr val="tx1"/>
                </a:solidFill>
                <a:latin typeface="+mn-lt"/>
              </a:rPr>
              <a:t>position performance management and ongoing feedback discussions as crucial to achieve organizational strategic priorities. </a:t>
            </a:r>
          </a:p>
        </p:txBody>
      </p:sp>
    </p:spTree>
    <p:extLst>
      <p:ext uri="{BB962C8B-B14F-4D97-AF65-F5344CB8AC3E}">
        <p14:creationId xmlns:p14="http://schemas.microsoft.com/office/powerpoint/2010/main" val="1881453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F3705E-B4AC-064C-AA2C-87ECFBAACE48}"/>
              </a:ext>
            </a:extLst>
          </p:cNvPr>
          <p:cNvSpPr txBox="1">
            <a:spLocks/>
          </p:cNvSpPr>
          <p:nvPr/>
        </p:nvSpPr>
        <p:spPr>
          <a:xfrm>
            <a:off x="285750" y="1885950"/>
            <a:ext cx="3829050" cy="664797"/>
          </a:xfrm>
          <a:prstGeom prst="rect">
            <a:avLst/>
          </a:prstGeom>
        </p:spPr>
        <p:txBody>
          <a:bodyPr wrap="square" lIns="0" tIns="0" rIns="0" bIns="0">
            <a:spAutoFit/>
          </a:bodyPr>
          <a:lstStyle>
            <a:lvl1pPr>
              <a:defRPr sz="2400" b="1" i="0">
                <a:solidFill>
                  <a:schemeClr val="tx1"/>
                </a:solidFill>
                <a:latin typeface="Arial"/>
                <a:ea typeface="+mj-ea"/>
                <a:cs typeface="Arial"/>
              </a:defRPr>
            </a:lvl1pPr>
          </a:lstStyle>
          <a:p>
            <a:pPr algn="ctr" defTabSz="685663">
              <a:lnSpc>
                <a:spcPct val="90000"/>
              </a:lnSpc>
              <a:buClr>
                <a:schemeClr val="accent1"/>
              </a:buClr>
              <a:buSzPts val="3200"/>
              <a:defRPr/>
            </a:pPr>
            <a:r>
              <a:rPr lang="en-US">
                <a:solidFill>
                  <a:srgbClr val="0070C0"/>
                </a:solidFill>
                <a:latin typeface="Century Gothic" panose="020B0502020202020204" pitchFamily="34" charset="0"/>
              </a:rPr>
              <a:t>So how do we use the CPM tool</a:t>
            </a:r>
          </a:p>
        </p:txBody>
      </p:sp>
      <p:sp>
        <p:nvSpPr>
          <p:cNvPr id="4" name="TextBox 3">
            <a:extLst>
              <a:ext uri="{FF2B5EF4-FFF2-40B4-BE49-F238E27FC236}">
                <a16:creationId xmlns:a16="http://schemas.microsoft.com/office/drawing/2014/main" id="{1C6DFFFD-C905-2456-64D7-ED1603B12603}"/>
              </a:ext>
            </a:extLst>
          </p:cNvPr>
          <p:cNvSpPr txBox="1"/>
          <p:nvPr/>
        </p:nvSpPr>
        <p:spPr>
          <a:xfrm>
            <a:off x="200025" y="3143251"/>
            <a:ext cx="4000500" cy="923330"/>
          </a:xfrm>
          <a:prstGeom prst="rect">
            <a:avLst/>
          </a:prstGeom>
          <a:noFill/>
        </p:spPr>
        <p:txBody>
          <a:bodyPr wrap="square" rtlCol="0">
            <a:spAutoFit/>
          </a:bodyPr>
          <a:lstStyle/>
          <a:p>
            <a:pPr algn="ctr"/>
            <a:r>
              <a:rPr lang="en-US" sz="1800" i="1">
                <a:solidFill>
                  <a:srgbClr val="0070C0"/>
                </a:solidFill>
                <a:latin typeface="Calibri"/>
              </a:rPr>
              <a:t>Please scan the QR code and go through the simulation and understand how to navigate it</a:t>
            </a:r>
          </a:p>
        </p:txBody>
      </p:sp>
      <p:pic>
        <p:nvPicPr>
          <p:cNvPr id="6" name="Picture 5" descr="A picture containing pattern, square, pixel&#10;&#10;Description automatically generated">
            <a:extLst>
              <a:ext uri="{FF2B5EF4-FFF2-40B4-BE49-F238E27FC236}">
                <a16:creationId xmlns:a16="http://schemas.microsoft.com/office/drawing/2014/main" id="{BF6985F7-DFDF-4355-3D73-3F43EED44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950" y="160333"/>
            <a:ext cx="4577715" cy="4577715"/>
          </a:xfrm>
          <a:prstGeom prst="rect">
            <a:avLst/>
          </a:prstGeom>
        </p:spPr>
      </p:pic>
    </p:spTree>
    <p:extLst>
      <p:ext uri="{BB962C8B-B14F-4D97-AF65-F5344CB8AC3E}">
        <p14:creationId xmlns:p14="http://schemas.microsoft.com/office/powerpoint/2010/main" val="3894670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7D4FF-1B7A-9920-6047-792267731EA7}"/>
              </a:ext>
            </a:extLst>
          </p:cNvPr>
          <p:cNvPicPr>
            <a:picLocks noChangeAspect="1"/>
          </p:cNvPicPr>
          <p:nvPr/>
        </p:nvPicPr>
        <p:blipFill>
          <a:blip r:embed="rId3"/>
          <a:stretch>
            <a:fillRect/>
          </a:stretch>
        </p:blipFill>
        <p:spPr>
          <a:xfrm>
            <a:off x="5941909" y="3948050"/>
            <a:ext cx="3107531" cy="892969"/>
          </a:xfrm>
          <a:prstGeom prst="rect">
            <a:avLst/>
          </a:prstGeom>
        </p:spPr>
      </p:pic>
      <p:sp>
        <p:nvSpPr>
          <p:cNvPr id="6" name="Google Shape;171;p23">
            <a:extLst>
              <a:ext uri="{FF2B5EF4-FFF2-40B4-BE49-F238E27FC236}">
                <a16:creationId xmlns:a16="http://schemas.microsoft.com/office/drawing/2014/main" id="{FE97101A-3364-BC58-ECB4-8B21F5C19D7F}"/>
              </a:ext>
            </a:extLst>
          </p:cNvPr>
          <p:cNvSpPr txBox="1">
            <a:spLocks/>
          </p:cNvSpPr>
          <p:nvPr/>
        </p:nvSpPr>
        <p:spPr bwMode="gray">
          <a:xfrm>
            <a:off x="94561" y="3657600"/>
            <a:ext cx="6591989" cy="8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b" anchorCtr="0" compatLnSpc="1">
            <a:prstTxWarp prst="textNoShape">
              <a:avLst/>
            </a:prstTxWarp>
            <a:noAutofit/>
          </a:bodyPr>
          <a:lstStyle>
            <a:lvl1pPr algn="l" defTabSz="913526" rtl="0" eaLnBrk="1" fontAlgn="base" hangingPunct="1">
              <a:spcBef>
                <a:spcPct val="0"/>
              </a:spcBef>
              <a:spcAft>
                <a:spcPct val="0"/>
              </a:spcAft>
              <a:tabLst>
                <a:tab pos="275353" algn="l"/>
              </a:tabLst>
              <a:defRPr lang="x-none" sz="3265"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defTabSz="685145">
              <a:spcBef>
                <a:spcPts val="0"/>
              </a:spcBef>
              <a:spcAft>
                <a:spcPts val="0"/>
              </a:spcAft>
              <a:buClrTx/>
              <a:buSzPts val="1400"/>
              <a:tabLst>
                <a:tab pos="206515" algn="l"/>
              </a:tabLst>
              <a:defRPr/>
            </a:pPr>
            <a:r>
              <a:rPr lang="en-US" sz="2700">
                <a:solidFill>
                  <a:srgbClr val="005BAA"/>
                </a:solidFill>
                <a:latin typeface="Arial"/>
              </a:rPr>
              <a:t>Let’s practice</a:t>
            </a:r>
          </a:p>
        </p:txBody>
      </p:sp>
    </p:spTree>
    <p:extLst>
      <p:ext uri="{BB962C8B-B14F-4D97-AF65-F5344CB8AC3E}">
        <p14:creationId xmlns:p14="http://schemas.microsoft.com/office/powerpoint/2010/main" val="1538363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BC22-10F9-37D5-3EB8-C7DEDE5215C4}"/>
              </a:ext>
            </a:extLst>
          </p:cNvPr>
          <p:cNvSpPr>
            <a:spLocks noGrp="1"/>
          </p:cNvSpPr>
          <p:nvPr>
            <p:ph type="title" idx="4294967295"/>
          </p:nvPr>
        </p:nvSpPr>
        <p:spPr>
          <a:xfrm>
            <a:off x="144491" y="84555"/>
            <a:ext cx="8793163" cy="312737"/>
          </a:xfrm>
        </p:spPr>
        <p:txBody>
          <a:bodyPr/>
          <a:lstStyle/>
          <a:p>
            <a:br>
              <a:rPr lang="en-US"/>
            </a:br>
            <a:r>
              <a:rPr lang="en-US" sz="2400" b="1">
                <a:solidFill>
                  <a:srgbClr val="00B0F0"/>
                </a:solidFill>
                <a:latin typeface="Century Gothic" panose="020B0502020202020204" pitchFamily="34" charset="0"/>
                <a:cs typeface="Arial"/>
                <a:sym typeface="Arial"/>
              </a:rPr>
              <a:t>Download the success factors app</a:t>
            </a:r>
          </a:p>
        </p:txBody>
      </p:sp>
      <p:sp>
        <p:nvSpPr>
          <p:cNvPr id="4" name="TextBox 3">
            <a:extLst>
              <a:ext uri="{FF2B5EF4-FFF2-40B4-BE49-F238E27FC236}">
                <a16:creationId xmlns:a16="http://schemas.microsoft.com/office/drawing/2014/main" id="{BBED1251-B4E9-9A63-B422-0E6456A85A88}"/>
              </a:ext>
            </a:extLst>
          </p:cNvPr>
          <p:cNvSpPr txBox="1"/>
          <p:nvPr/>
        </p:nvSpPr>
        <p:spPr>
          <a:xfrm>
            <a:off x="3961523" y="2286375"/>
            <a:ext cx="3543300" cy="646331"/>
          </a:xfrm>
          <a:prstGeom prst="rect">
            <a:avLst/>
          </a:prstGeom>
          <a:noFill/>
        </p:spPr>
        <p:txBody>
          <a:bodyPr wrap="square" rtlCol="0">
            <a:spAutoFit/>
          </a:bodyPr>
          <a:lstStyle/>
          <a:p>
            <a:pPr defTabSz="685800">
              <a:buClrTx/>
              <a:defRPr/>
            </a:pPr>
            <a:r>
              <a:rPr lang="en-US" sz="1200" kern="1200">
                <a:ea typeface="+mn-ea"/>
                <a:cs typeface="+mn-cs"/>
              </a:rPr>
              <a:t>Search for the SuccessFactors on the App Store (for IOS devices) or Play Store (for Android devices)</a:t>
            </a:r>
          </a:p>
        </p:txBody>
      </p:sp>
      <p:sp>
        <p:nvSpPr>
          <p:cNvPr id="5" name="TextBox 4">
            <a:extLst>
              <a:ext uri="{FF2B5EF4-FFF2-40B4-BE49-F238E27FC236}">
                <a16:creationId xmlns:a16="http://schemas.microsoft.com/office/drawing/2014/main" id="{F2283726-1D13-774A-C0B5-F34C67CAF850}"/>
              </a:ext>
            </a:extLst>
          </p:cNvPr>
          <p:cNvSpPr txBox="1"/>
          <p:nvPr/>
        </p:nvSpPr>
        <p:spPr>
          <a:xfrm>
            <a:off x="3971423" y="2916646"/>
            <a:ext cx="3543300" cy="461665"/>
          </a:xfrm>
          <a:prstGeom prst="rect">
            <a:avLst/>
          </a:prstGeom>
          <a:noFill/>
        </p:spPr>
        <p:txBody>
          <a:bodyPr wrap="square" rtlCol="0">
            <a:spAutoFit/>
          </a:bodyPr>
          <a:lstStyle/>
          <a:p>
            <a:pPr defTabSz="685800">
              <a:buClrTx/>
              <a:defRPr/>
            </a:pPr>
            <a:r>
              <a:rPr lang="en-US" sz="1200" kern="1200">
                <a:ea typeface="+mn-ea"/>
                <a:cs typeface="+mn-cs"/>
              </a:rPr>
              <a:t>Once downloaded, open the SuccessFactors app on your device </a:t>
            </a:r>
          </a:p>
        </p:txBody>
      </p:sp>
      <p:sp>
        <p:nvSpPr>
          <p:cNvPr id="6" name="TextBox 5">
            <a:extLst>
              <a:ext uri="{FF2B5EF4-FFF2-40B4-BE49-F238E27FC236}">
                <a16:creationId xmlns:a16="http://schemas.microsoft.com/office/drawing/2014/main" id="{4AB0F991-889D-6420-CD0D-851E6E338C77}"/>
              </a:ext>
            </a:extLst>
          </p:cNvPr>
          <p:cNvSpPr txBox="1"/>
          <p:nvPr/>
        </p:nvSpPr>
        <p:spPr>
          <a:xfrm>
            <a:off x="3943350" y="1657351"/>
            <a:ext cx="3543300" cy="461665"/>
          </a:xfrm>
          <a:prstGeom prst="rect">
            <a:avLst/>
          </a:prstGeom>
          <a:noFill/>
        </p:spPr>
        <p:txBody>
          <a:bodyPr wrap="square" rtlCol="0">
            <a:spAutoFit/>
          </a:bodyPr>
          <a:lstStyle/>
          <a:p>
            <a:pPr defTabSz="685800">
              <a:buClrTx/>
              <a:defRPr/>
            </a:pPr>
            <a:r>
              <a:rPr lang="en-US" sz="1200" kern="1200">
                <a:ea typeface="+mn-ea"/>
                <a:cs typeface="+mn-cs"/>
              </a:rPr>
              <a:t>Before we begin, download the App so you can get started!</a:t>
            </a:r>
          </a:p>
        </p:txBody>
      </p:sp>
      <p:grpSp>
        <p:nvGrpSpPr>
          <p:cNvPr id="7" name="Group 6">
            <a:extLst>
              <a:ext uri="{FF2B5EF4-FFF2-40B4-BE49-F238E27FC236}">
                <a16:creationId xmlns:a16="http://schemas.microsoft.com/office/drawing/2014/main" id="{A6E92A6E-F0FC-792D-B509-1D95E33B4AE6}"/>
              </a:ext>
            </a:extLst>
          </p:cNvPr>
          <p:cNvGrpSpPr/>
          <p:nvPr/>
        </p:nvGrpSpPr>
        <p:grpSpPr>
          <a:xfrm>
            <a:off x="3423925" y="1641205"/>
            <a:ext cx="441315" cy="392415"/>
            <a:chOff x="1360170" y="2369820"/>
            <a:chExt cx="1485900" cy="1485900"/>
          </a:xfrm>
        </p:grpSpPr>
        <p:pic>
          <p:nvPicPr>
            <p:cNvPr id="8" name="Picture 4" descr="Employee Value Proposition Analysis">
              <a:extLst>
                <a:ext uri="{FF2B5EF4-FFF2-40B4-BE49-F238E27FC236}">
                  <a16:creationId xmlns:a16="http://schemas.microsoft.com/office/drawing/2014/main" id="{AB0F3811-3B67-5D81-BC44-3904A11DCBFC}"/>
                </a:ext>
              </a:extLst>
            </p:cNvPr>
            <p:cNvPicPr>
              <a:picLocks noChangeAspect="1" noChangeArrowheads="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l="5924" t="37867" r="80512" b="38020"/>
            <a:stretch/>
          </p:blipFill>
          <p:spPr bwMode="auto">
            <a:xfrm>
              <a:off x="1360170" y="2369820"/>
              <a:ext cx="1485900" cy="148590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9" name="Flowchart: Connector 8">
              <a:extLst>
                <a:ext uri="{FF2B5EF4-FFF2-40B4-BE49-F238E27FC236}">
                  <a16:creationId xmlns:a16="http://schemas.microsoft.com/office/drawing/2014/main" id="{2F45D1DE-70E5-F895-32EC-08CA4B480093}"/>
                </a:ext>
              </a:extLst>
            </p:cNvPr>
            <p:cNvSpPr/>
            <p:nvPr/>
          </p:nvSpPr>
          <p:spPr>
            <a:xfrm>
              <a:off x="1570924" y="2626694"/>
              <a:ext cx="1089726" cy="97215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500" kern="1200">
                <a:solidFill>
                  <a:srgbClr val="FFFFFF"/>
                </a:solidFill>
                <a:latin typeface="Arial"/>
              </a:endParaRPr>
            </a:p>
          </p:txBody>
        </p:sp>
      </p:grpSp>
      <p:sp>
        <p:nvSpPr>
          <p:cNvPr id="10" name="TextBox 9">
            <a:extLst>
              <a:ext uri="{FF2B5EF4-FFF2-40B4-BE49-F238E27FC236}">
                <a16:creationId xmlns:a16="http://schemas.microsoft.com/office/drawing/2014/main" id="{A83AA2D0-CC01-BEFB-D3F7-F3437B42773D}"/>
              </a:ext>
            </a:extLst>
          </p:cNvPr>
          <p:cNvSpPr txBox="1"/>
          <p:nvPr/>
        </p:nvSpPr>
        <p:spPr>
          <a:xfrm>
            <a:off x="3502969" y="1650358"/>
            <a:ext cx="842105" cy="461665"/>
          </a:xfrm>
          <a:prstGeom prst="rect">
            <a:avLst/>
          </a:prstGeom>
          <a:noFill/>
        </p:spPr>
        <p:txBody>
          <a:bodyPr wrap="square" rtlCol="0">
            <a:spAutoFit/>
          </a:bodyPr>
          <a:lstStyle/>
          <a:p>
            <a:pPr defTabSz="601515">
              <a:buClrTx/>
              <a:defRPr/>
            </a:pPr>
            <a:r>
              <a:rPr lang="en-GB" sz="2400" b="1">
                <a:solidFill>
                  <a:srgbClr val="E6E6E6">
                    <a:lumMod val="50000"/>
                  </a:srgbClr>
                </a:solidFill>
                <a:ea typeface="ＭＳ Ｐゴシック"/>
                <a:cs typeface="+mn-cs"/>
              </a:rPr>
              <a:t>1</a:t>
            </a:r>
          </a:p>
        </p:txBody>
      </p:sp>
      <p:grpSp>
        <p:nvGrpSpPr>
          <p:cNvPr id="11" name="Group 10">
            <a:extLst>
              <a:ext uri="{FF2B5EF4-FFF2-40B4-BE49-F238E27FC236}">
                <a16:creationId xmlns:a16="http://schemas.microsoft.com/office/drawing/2014/main" id="{31BF0CFF-6AB1-031F-4C2B-08C5648EA9FD}"/>
              </a:ext>
            </a:extLst>
          </p:cNvPr>
          <p:cNvGrpSpPr/>
          <p:nvPr/>
        </p:nvGrpSpPr>
        <p:grpSpPr>
          <a:xfrm>
            <a:off x="3423925" y="2263014"/>
            <a:ext cx="441315" cy="392415"/>
            <a:chOff x="1360170" y="2369820"/>
            <a:chExt cx="1485900" cy="1485900"/>
          </a:xfrm>
        </p:grpSpPr>
        <p:pic>
          <p:nvPicPr>
            <p:cNvPr id="12" name="Picture 4" descr="Employee Value Proposition Analysis">
              <a:extLst>
                <a:ext uri="{FF2B5EF4-FFF2-40B4-BE49-F238E27FC236}">
                  <a16:creationId xmlns:a16="http://schemas.microsoft.com/office/drawing/2014/main" id="{82FCE19D-C270-65E8-68D5-740BCA9AF247}"/>
                </a:ext>
              </a:extLst>
            </p:cNvPr>
            <p:cNvPicPr>
              <a:picLocks noChangeAspect="1" noChangeArrowheads="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l="5924" t="37867" r="80512" b="38020"/>
            <a:stretch/>
          </p:blipFill>
          <p:spPr bwMode="auto">
            <a:xfrm>
              <a:off x="1360170" y="2369820"/>
              <a:ext cx="1485900" cy="148590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3" name="Flowchart: Connector 12">
              <a:extLst>
                <a:ext uri="{FF2B5EF4-FFF2-40B4-BE49-F238E27FC236}">
                  <a16:creationId xmlns:a16="http://schemas.microsoft.com/office/drawing/2014/main" id="{7CC53EEE-62AE-454D-D283-CCDFCE16791E}"/>
                </a:ext>
              </a:extLst>
            </p:cNvPr>
            <p:cNvSpPr/>
            <p:nvPr/>
          </p:nvSpPr>
          <p:spPr>
            <a:xfrm>
              <a:off x="1570924" y="2626694"/>
              <a:ext cx="1089726" cy="97215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500" kern="1200">
                <a:solidFill>
                  <a:srgbClr val="FFFFFF"/>
                </a:solidFill>
                <a:latin typeface="Arial"/>
              </a:endParaRPr>
            </a:p>
          </p:txBody>
        </p:sp>
      </p:grpSp>
      <p:grpSp>
        <p:nvGrpSpPr>
          <p:cNvPr id="14" name="Group 13">
            <a:extLst>
              <a:ext uri="{FF2B5EF4-FFF2-40B4-BE49-F238E27FC236}">
                <a16:creationId xmlns:a16="http://schemas.microsoft.com/office/drawing/2014/main" id="{82B843E0-D0B2-2B4F-E846-A22E588FDC6E}"/>
              </a:ext>
            </a:extLst>
          </p:cNvPr>
          <p:cNvGrpSpPr/>
          <p:nvPr/>
        </p:nvGrpSpPr>
        <p:grpSpPr>
          <a:xfrm>
            <a:off x="3427164" y="2910644"/>
            <a:ext cx="441315" cy="392415"/>
            <a:chOff x="1360170" y="2369820"/>
            <a:chExt cx="1485900" cy="1485900"/>
          </a:xfrm>
        </p:grpSpPr>
        <p:pic>
          <p:nvPicPr>
            <p:cNvPr id="15" name="Picture 4" descr="Employee Value Proposition Analysis">
              <a:extLst>
                <a:ext uri="{FF2B5EF4-FFF2-40B4-BE49-F238E27FC236}">
                  <a16:creationId xmlns:a16="http://schemas.microsoft.com/office/drawing/2014/main" id="{9008C819-11E7-420C-4838-F740CDFEF796}"/>
                </a:ext>
              </a:extLst>
            </p:cNvPr>
            <p:cNvPicPr>
              <a:picLocks noChangeAspect="1" noChangeArrowheads="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l="5924" t="37867" r="80512" b="38020"/>
            <a:stretch/>
          </p:blipFill>
          <p:spPr bwMode="auto">
            <a:xfrm>
              <a:off x="1360170" y="2369820"/>
              <a:ext cx="1485900" cy="148590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6" name="Flowchart: Connector 15">
              <a:extLst>
                <a:ext uri="{FF2B5EF4-FFF2-40B4-BE49-F238E27FC236}">
                  <a16:creationId xmlns:a16="http://schemas.microsoft.com/office/drawing/2014/main" id="{3480D175-5192-1198-63B3-4B849DC5CB16}"/>
                </a:ext>
              </a:extLst>
            </p:cNvPr>
            <p:cNvSpPr/>
            <p:nvPr/>
          </p:nvSpPr>
          <p:spPr>
            <a:xfrm>
              <a:off x="1570924" y="2626694"/>
              <a:ext cx="1089726" cy="97215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500" kern="1200">
                <a:solidFill>
                  <a:srgbClr val="FFFFFF"/>
                </a:solidFill>
                <a:latin typeface="Arial"/>
              </a:endParaRPr>
            </a:p>
          </p:txBody>
        </p:sp>
      </p:grpSp>
      <p:sp>
        <p:nvSpPr>
          <p:cNvPr id="17" name="TextBox 16">
            <a:extLst>
              <a:ext uri="{FF2B5EF4-FFF2-40B4-BE49-F238E27FC236}">
                <a16:creationId xmlns:a16="http://schemas.microsoft.com/office/drawing/2014/main" id="{CA94C839-8EF3-62DD-5908-77BEB0358717}"/>
              </a:ext>
            </a:extLst>
          </p:cNvPr>
          <p:cNvSpPr txBox="1"/>
          <p:nvPr/>
        </p:nvSpPr>
        <p:spPr>
          <a:xfrm>
            <a:off x="3499258" y="2280629"/>
            <a:ext cx="842105" cy="461665"/>
          </a:xfrm>
          <a:prstGeom prst="rect">
            <a:avLst/>
          </a:prstGeom>
          <a:noFill/>
        </p:spPr>
        <p:txBody>
          <a:bodyPr wrap="square" rtlCol="0">
            <a:spAutoFit/>
          </a:bodyPr>
          <a:lstStyle/>
          <a:p>
            <a:pPr defTabSz="601515">
              <a:buClrTx/>
              <a:defRPr/>
            </a:pPr>
            <a:r>
              <a:rPr lang="en-GB" sz="2400" b="1">
                <a:solidFill>
                  <a:srgbClr val="E6E6E6">
                    <a:lumMod val="50000"/>
                  </a:srgbClr>
                </a:solidFill>
                <a:ea typeface="ＭＳ Ｐゴシック"/>
                <a:cs typeface="+mn-cs"/>
              </a:rPr>
              <a:t>2</a:t>
            </a:r>
          </a:p>
        </p:txBody>
      </p:sp>
      <p:sp>
        <p:nvSpPr>
          <p:cNvPr id="18" name="TextBox 17">
            <a:extLst>
              <a:ext uri="{FF2B5EF4-FFF2-40B4-BE49-F238E27FC236}">
                <a16:creationId xmlns:a16="http://schemas.microsoft.com/office/drawing/2014/main" id="{1E81D176-9FDD-5C86-7C15-17964F35FA3B}"/>
              </a:ext>
            </a:extLst>
          </p:cNvPr>
          <p:cNvSpPr txBox="1"/>
          <p:nvPr/>
        </p:nvSpPr>
        <p:spPr>
          <a:xfrm>
            <a:off x="3522298" y="2916646"/>
            <a:ext cx="842105" cy="461665"/>
          </a:xfrm>
          <a:prstGeom prst="rect">
            <a:avLst/>
          </a:prstGeom>
          <a:noFill/>
        </p:spPr>
        <p:txBody>
          <a:bodyPr wrap="square" rtlCol="0">
            <a:spAutoFit/>
          </a:bodyPr>
          <a:lstStyle/>
          <a:p>
            <a:pPr defTabSz="601515">
              <a:buClrTx/>
              <a:defRPr/>
            </a:pPr>
            <a:r>
              <a:rPr lang="en-GB" sz="2400" b="1">
                <a:solidFill>
                  <a:srgbClr val="E6E6E6">
                    <a:lumMod val="50000"/>
                  </a:srgbClr>
                </a:solidFill>
                <a:ea typeface="ＭＳ Ｐゴシック"/>
                <a:cs typeface="+mn-cs"/>
              </a:rPr>
              <a:t>3</a:t>
            </a:r>
          </a:p>
        </p:txBody>
      </p:sp>
      <p:pic>
        <p:nvPicPr>
          <p:cNvPr id="20" name="Vid 1 CPM">
            <a:hlinkClick r:id="" action="ppaction://media"/>
            <a:extLst>
              <a:ext uri="{FF2B5EF4-FFF2-40B4-BE49-F238E27FC236}">
                <a16:creationId xmlns:a16="http://schemas.microsoft.com/office/drawing/2014/main" id="{5C2C1E6E-74A6-A428-84DF-96B4AEB7AD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3499" y="872362"/>
            <a:ext cx="1590206" cy="3441728"/>
          </a:xfrm>
          <a:prstGeom prst="rect">
            <a:avLst/>
          </a:prstGeom>
        </p:spPr>
      </p:pic>
      <p:pic>
        <p:nvPicPr>
          <p:cNvPr id="21" name="Picture 20">
            <a:extLst>
              <a:ext uri="{FF2B5EF4-FFF2-40B4-BE49-F238E27FC236}">
                <a16:creationId xmlns:a16="http://schemas.microsoft.com/office/drawing/2014/main" id="{D594189C-6A53-E126-C8C7-AD76CB02F3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774" y="743072"/>
            <a:ext cx="1905415" cy="3657356"/>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3511B14B-CB62-3029-F41D-C1981180958C}"/>
              </a:ext>
            </a:extLst>
          </p:cNvPr>
          <p:cNvSpPr txBox="1"/>
          <p:nvPr/>
        </p:nvSpPr>
        <p:spPr>
          <a:xfrm>
            <a:off x="4541073" y="991838"/>
            <a:ext cx="4602927" cy="253916"/>
          </a:xfrm>
          <a:prstGeom prst="rect">
            <a:avLst/>
          </a:prstGeom>
          <a:noFill/>
        </p:spPr>
        <p:txBody>
          <a:bodyPr wrap="square">
            <a:spAutoFit/>
          </a:bodyPr>
          <a:lstStyle/>
          <a:p>
            <a:r>
              <a:rPr lang="en-US" sz="1050" spc="4">
                <a:solidFill>
                  <a:schemeClr val="tx2">
                    <a:lumMod val="75000"/>
                  </a:schemeClr>
                </a:solidFill>
              </a:rPr>
              <a:t>W</a:t>
            </a:r>
            <a:r>
              <a:rPr lang="en-US" sz="1050" spc="4">
                <a:solidFill>
                  <a:schemeClr val="tx2">
                    <a:lumMod val="75000"/>
                  </a:schemeClr>
                </a:solidFill>
                <a:latin typeface="+mn-lt"/>
              </a:rPr>
              <a:t>here</a:t>
            </a:r>
            <a:r>
              <a:rPr lang="en-US" sz="1050" spc="-26">
                <a:solidFill>
                  <a:schemeClr val="tx2">
                    <a:lumMod val="75000"/>
                  </a:schemeClr>
                </a:solidFill>
                <a:latin typeface="+mn-lt"/>
              </a:rPr>
              <a:t> </a:t>
            </a:r>
            <a:r>
              <a:rPr lang="en-US" sz="1050" spc="4">
                <a:solidFill>
                  <a:schemeClr val="tx2">
                    <a:lumMod val="75000"/>
                  </a:schemeClr>
                </a:solidFill>
                <a:latin typeface="+mn-lt"/>
              </a:rPr>
              <a:t>do</a:t>
            </a:r>
            <a:r>
              <a:rPr lang="en-US" sz="1050" spc="-30">
                <a:solidFill>
                  <a:schemeClr val="tx2">
                    <a:lumMod val="75000"/>
                  </a:schemeClr>
                </a:solidFill>
                <a:latin typeface="+mn-lt"/>
              </a:rPr>
              <a:t> </a:t>
            </a:r>
            <a:r>
              <a:rPr lang="en-US" sz="1050">
                <a:solidFill>
                  <a:schemeClr val="tx2">
                    <a:lumMod val="75000"/>
                  </a:schemeClr>
                </a:solidFill>
                <a:latin typeface="+mn-lt"/>
              </a:rPr>
              <a:t>I</a:t>
            </a:r>
            <a:r>
              <a:rPr lang="en-US" sz="1050" spc="-8">
                <a:solidFill>
                  <a:schemeClr val="tx2">
                    <a:lumMod val="75000"/>
                  </a:schemeClr>
                </a:solidFill>
                <a:latin typeface="+mn-lt"/>
              </a:rPr>
              <a:t> </a:t>
            </a:r>
            <a:r>
              <a:rPr lang="en-US" sz="1050" spc="4">
                <a:solidFill>
                  <a:schemeClr val="tx2">
                    <a:lumMod val="75000"/>
                  </a:schemeClr>
                </a:solidFill>
                <a:latin typeface="+mn-lt"/>
              </a:rPr>
              <a:t>start?</a:t>
            </a:r>
            <a:endParaRPr lang="en-US" sz="1050"/>
          </a:p>
        </p:txBody>
      </p:sp>
    </p:spTree>
    <p:extLst>
      <p:ext uri="{BB962C8B-B14F-4D97-AF65-F5344CB8AC3E}">
        <p14:creationId xmlns:p14="http://schemas.microsoft.com/office/powerpoint/2010/main" val="111578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9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E25CB253-2371-4FA6-AFA2-18D98A0B2D58}"/>
              </a:ext>
            </a:extLst>
          </p:cNvPr>
          <p:cNvSpPr txBox="1"/>
          <p:nvPr/>
        </p:nvSpPr>
        <p:spPr>
          <a:xfrm>
            <a:off x="102934" y="56092"/>
            <a:ext cx="6769482" cy="5078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8100" tIns="38100" rIns="38100" bIns="38100" anchor="ctr">
            <a:spAutoFit/>
          </a:bodyPr>
          <a:lstStyle>
            <a:lvl1pPr defTabSz="1160859">
              <a:spcBef>
                <a:spcPts val="0"/>
              </a:spcBef>
              <a:defRPr sz="10000" cap="all">
                <a:solidFill>
                  <a:srgbClr val="FFFFFF"/>
                </a:solidFill>
                <a:latin typeface="Arial Black"/>
                <a:ea typeface="Arial Black"/>
                <a:cs typeface="Arial Black"/>
                <a:sym typeface="Arial Black"/>
              </a:defRPr>
            </a:lvl1pPr>
          </a:lstStyle>
          <a:p>
            <a:pPr defTabSz="870644" hangingPunct="0">
              <a:buClrTx/>
              <a:defRPr/>
            </a:pPr>
            <a:r>
              <a:rPr lang="en-IN" sz="2800" b="1">
                <a:solidFill>
                  <a:srgbClr val="00B0F0"/>
                </a:solidFill>
                <a:latin typeface="Century Gothic" panose="020B0502020202020204" pitchFamily="34" charset="0"/>
                <a:cs typeface="News Cycle" panose="020B0604020202020204" charset="2"/>
              </a:rPr>
              <a:t>TODAY’s CAREERS ARE GROWTH BASED</a:t>
            </a:r>
            <a:endParaRPr sz="2800" b="1">
              <a:solidFill>
                <a:srgbClr val="00B0F0"/>
              </a:solidFill>
              <a:latin typeface="Century Gothic" panose="020B0502020202020204" pitchFamily="34" charset="0"/>
              <a:cs typeface="News Cycle" panose="020B0604020202020204" charset="2"/>
            </a:endParaRPr>
          </a:p>
        </p:txBody>
      </p:sp>
      <p:sp>
        <p:nvSpPr>
          <p:cNvPr id="13" name="Rectangle 12">
            <a:extLst>
              <a:ext uri="{FF2B5EF4-FFF2-40B4-BE49-F238E27FC236}">
                <a16:creationId xmlns:a16="http://schemas.microsoft.com/office/drawing/2014/main" id="{3A268CEA-FC41-4111-8BCA-790B63E10460}"/>
              </a:ext>
            </a:extLst>
          </p:cNvPr>
          <p:cNvSpPr/>
          <p:nvPr/>
        </p:nvSpPr>
        <p:spPr>
          <a:xfrm>
            <a:off x="323723" y="556001"/>
            <a:ext cx="8489683" cy="253916"/>
          </a:xfrm>
          <a:prstGeom prst="rect">
            <a:avLst/>
          </a:prstGeom>
          <a:noFill/>
        </p:spPr>
        <p:txBody>
          <a:bodyPr wrap="square" anchor="t">
            <a:spAutoFit/>
          </a:bodyPr>
          <a:lstStyle/>
          <a:p>
            <a:pPr algn="ctr" fontAlgn="base">
              <a:spcBef>
                <a:spcPct val="0"/>
              </a:spcBef>
              <a:spcAft>
                <a:spcPct val="0"/>
              </a:spcAft>
              <a:defRPr/>
            </a:pPr>
            <a:r>
              <a:rPr lang="en-GB" sz="1050" b="1" cap="all">
                <a:solidFill>
                  <a:srgbClr val="002060"/>
                </a:solidFill>
                <a:latin typeface="+mj-lt"/>
                <a:cs typeface="News Cycle" panose="020B0604020202020204" charset="2"/>
              </a:rPr>
              <a:t> effective careers today are built around GROWTH Not positions</a:t>
            </a:r>
          </a:p>
        </p:txBody>
      </p:sp>
      <p:graphicFrame>
        <p:nvGraphicFramePr>
          <p:cNvPr id="15" name="Table 14">
            <a:extLst>
              <a:ext uri="{FF2B5EF4-FFF2-40B4-BE49-F238E27FC236}">
                <a16:creationId xmlns:a16="http://schemas.microsoft.com/office/drawing/2014/main" id="{B8063905-F758-4EDC-A119-6A721697481D}"/>
              </a:ext>
            </a:extLst>
          </p:cNvPr>
          <p:cNvGraphicFramePr>
            <a:graphicFrameLocks noGrp="1"/>
          </p:cNvGraphicFramePr>
          <p:nvPr/>
        </p:nvGraphicFramePr>
        <p:xfrm>
          <a:off x="434012" y="1515598"/>
          <a:ext cx="3462084" cy="2599992"/>
        </p:xfrm>
        <a:graphic>
          <a:graphicData uri="http://schemas.openxmlformats.org/drawingml/2006/table">
            <a:tbl>
              <a:tblPr firstRow="1" bandRow="1">
                <a:tableStyleId>{5940675A-B579-460E-94D1-54222C63F5DA}</a:tableStyleId>
              </a:tblPr>
              <a:tblGrid>
                <a:gridCol w="1154028">
                  <a:extLst>
                    <a:ext uri="{9D8B030D-6E8A-4147-A177-3AD203B41FA5}">
                      <a16:colId xmlns:a16="http://schemas.microsoft.com/office/drawing/2014/main" val="20000"/>
                    </a:ext>
                  </a:extLst>
                </a:gridCol>
                <a:gridCol w="1154028">
                  <a:extLst>
                    <a:ext uri="{9D8B030D-6E8A-4147-A177-3AD203B41FA5}">
                      <a16:colId xmlns:a16="http://schemas.microsoft.com/office/drawing/2014/main" val="20001"/>
                    </a:ext>
                  </a:extLst>
                </a:gridCol>
                <a:gridCol w="1154028">
                  <a:extLst>
                    <a:ext uri="{9D8B030D-6E8A-4147-A177-3AD203B41FA5}">
                      <a16:colId xmlns:a16="http://schemas.microsoft.com/office/drawing/2014/main" val="20002"/>
                    </a:ext>
                  </a:extLst>
                </a:gridCol>
              </a:tblGrid>
              <a:tr h="497021">
                <a:tc>
                  <a:txBody>
                    <a:bodyPr/>
                    <a:lstStyle/>
                    <a:p>
                      <a:pPr algn="ctr"/>
                      <a:r>
                        <a:rPr lang="en-US" sz="900" b="1">
                          <a:solidFill>
                            <a:schemeClr val="bg1"/>
                          </a:solidFill>
                          <a:latin typeface="News Cycle" panose="020B0604020202020204" charset="2"/>
                          <a:cs typeface="News Cycle" panose="020B0604020202020204" charset="2"/>
                        </a:rPr>
                        <a:t>Functional Leader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Functional Leader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Functional Leader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432489">
                <a:tc>
                  <a:txBody>
                    <a:bodyPr/>
                    <a:lstStyle/>
                    <a:p>
                      <a:pPr algn="ctr"/>
                      <a:r>
                        <a:rPr lang="en-US" sz="900" b="1">
                          <a:solidFill>
                            <a:schemeClr val="bg1"/>
                          </a:solidFill>
                          <a:latin typeface="News Cycle" panose="020B0604020202020204" charset="2"/>
                          <a:cs typeface="News Cycle" panose="020B0604020202020204" charset="2"/>
                        </a:rPr>
                        <a:t>Project Manager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Consultant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Project Manager</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1"/>
                  </a:ext>
                </a:extLst>
              </a:tr>
              <a:tr h="481138">
                <a:tc>
                  <a:txBody>
                    <a:bodyPr/>
                    <a:lstStyle/>
                    <a:p>
                      <a:pPr algn="ctr"/>
                      <a:r>
                        <a:rPr lang="en-US" sz="900" b="1">
                          <a:solidFill>
                            <a:schemeClr val="bg1"/>
                          </a:solidFill>
                          <a:latin typeface="News Cycle" panose="020B0604020202020204" charset="2"/>
                          <a:cs typeface="News Cycle" panose="020B0604020202020204" charset="2"/>
                        </a:rPr>
                        <a:t>Project Lead</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Business Analyst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Lead Consultant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2"/>
                  </a:ext>
                </a:extLst>
              </a:tr>
              <a:tr h="594672">
                <a:tc>
                  <a:txBody>
                    <a:bodyPr/>
                    <a:lstStyle/>
                    <a:p>
                      <a:pPr algn="ctr"/>
                      <a:r>
                        <a:rPr lang="en-US" sz="900" b="1">
                          <a:solidFill>
                            <a:schemeClr val="bg1"/>
                          </a:solidFill>
                          <a:latin typeface="News Cycle" panose="020B0604020202020204" charset="2"/>
                          <a:cs typeface="News Cycle" panose="020B0604020202020204" charset="2"/>
                        </a:rPr>
                        <a:t>Senior Associate</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Junior Business</a:t>
                      </a:r>
                      <a:r>
                        <a:rPr lang="en-US" sz="900" b="1" baseline="0">
                          <a:solidFill>
                            <a:schemeClr val="bg1"/>
                          </a:solidFill>
                          <a:latin typeface="News Cycle" panose="020B0604020202020204" charset="2"/>
                          <a:cs typeface="News Cycle" panose="020B0604020202020204" charset="2"/>
                        </a:rPr>
                        <a:t> Analyst</a:t>
                      </a:r>
                      <a:endParaRPr lang="en-US" sz="900" b="1">
                        <a:solidFill>
                          <a:schemeClr val="bg1"/>
                        </a:solidFill>
                        <a:latin typeface="News Cycle" panose="020B0604020202020204" charset="2"/>
                        <a:cs typeface="News Cycle" panose="020B0604020202020204" charset="2"/>
                      </a:endParaRP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Senior Technical Consultant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3"/>
                  </a:ext>
                </a:extLst>
              </a:tr>
              <a:tr h="594672">
                <a:tc>
                  <a:txBody>
                    <a:bodyPr/>
                    <a:lstStyle/>
                    <a:p>
                      <a:pPr algn="ctr"/>
                      <a:r>
                        <a:rPr lang="en-US" sz="900" b="1">
                          <a:solidFill>
                            <a:schemeClr val="bg1"/>
                          </a:solidFill>
                          <a:latin typeface="News Cycle" panose="020B0604020202020204" charset="2"/>
                          <a:cs typeface="News Cycle" panose="020B0604020202020204" charset="2"/>
                        </a:rPr>
                        <a:t>Junior Associate</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Business</a:t>
                      </a:r>
                      <a:r>
                        <a:rPr lang="en-US" sz="900" b="1" baseline="0">
                          <a:solidFill>
                            <a:schemeClr val="bg1"/>
                          </a:solidFill>
                          <a:latin typeface="News Cycle" panose="020B0604020202020204" charset="2"/>
                          <a:cs typeface="News Cycle" panose="020B0604020202020204" charset="2"/>
                        </a:rPr>
                        <a:t> </a:t>
                      </a:r>
                      <a:r>
                        <a:rPr lang="en-US" sz="900" b="1">
                          <a:solidFill>
                            <a:schemeClr val="bg1"/>
                          </a:solidFill>
                          <a:latin typeface="News Cycle" panose="020B0604020202020204" charset="2"/>
                          <a:cs typeface="News Cycle" panose="020B0604020202020204" charset="2"/>
                        </a:rPr>
                        <a:t>Associate</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900" b="1">
                          <a:solidFill>
                            <a:schemeClr val="bg1"/>
                          </a:solidFill>
                          <a:latin typeface="News Cycle" panose="020B0604020202020204" charset="2"/>
                          <a:cs typeface="News Cycle" panose="020B0604020202020204" charset="2"/>
                        </a:rPr>
                        <a:t>Junior Technical Consultant</a:t>
                      </a:r>
                    </a:p>
                  </a:txBody>
                  <a:tcPr marL="90693" marR="90693" marT="45347" marB="4534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4"/>
                  </a:ext>
                </a:extLst>
              </a:tr>
            </a:tbl>
          </a:graphicData>
        </a:graphic>
      </p:graphicFrame>
      <p:sp>
        <p:nvSpPr>
          <p:cNvPr id="17" name="TextBox 16">
            <a:extLst>
              <a:ext uri="{FF2B5EF4-FFF2-40B4-BE49-F238E27FC236}">
                <a16:creationId xmlns:a16="http://schemas.microsoft.com/office/drawing/2014/main" id="{DDB797B9-D6BF-4D32-8521-88DA59B75996}"/>
              </a:ext>
            </a:extLst>
          </p:cNvPr>
          <p:cNvSpPr txBox="1"/>
          <p:nvPr/>
        </p:nvSpPr>
        <p:spPr>
          <a:xfrm>
            <a:off x="491245" y="1247946"/>
            <a:ext cx="3157592" cy="165664"/>
          </a:xfrm>
          <a:prstGeom prst="rect">
            <a:avLst/>
          </a:prstGeom>
          <a:noFill/>
        </p:spPr>
        <p:txBody>
          <a:bodyPr lIns="0" tIns="0" rIns="0" bIns="0" anchor="t"/>
          <a:lstStyle/>
          <a:p>
            <a:pPr algn="ctr" defTabSz="685800" fontAlgn="base">
              <a:spcBef>
                <a:spcPct val="0"/>
              </a:spcBef>
              <a:spcAft>
                <a:spcPct val="0"/>
              </a:spcAft>
              <a:buClrTx/>
              <a:defRPr/>
            </a:pPr>
            <a:r>
              <a:rPr lang="en-US" sz="1050" b="1" kern="1200">
                <a:solidFill>
                  <a:srgbClr val="002060"/>
                </a:solidFill>
                <a:latin typeface="+mj-lt"/>
                <a:cs typeface="News Cycle" panose="020B0604020202020204" charset="2"/>
              </a:rPr>
              <a:t>Careers Traditionally Designed Around Positions</a:t>
            </a:r>
          </a:p>
        </p:txBody>
      </p:sp>
      <p:sp>
        <p:nvSpPr>
          <p:cNvPr id="67" name="Arrow: Chevron 66">
            <a:extLst>
              <a:ext uri="{FF2B5EF4-FFF2-40B4-BE49-F238E27FC236}">
                <a16:creationId xmlns:a16="http://schemas.microsoft.com/office/drawing/2014/main" id="{E4495C78-5F5B-495B-9449-7618304937E5}"/>
              </a:ext>
            </a:extLst>
          </p:cNvPr>
          <p:cNvSpPr/>
          <p:nvPr/>
        </p:nvSpPr>
        <p:spPr>
          <a:xfrm>
            <a:off x="3933134" y="2541312"/>
            <a:ext cx="390293" cy="330860"/>
          </a:xfrm>
          <a:prstGeom prst="chevron">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6148" hangingPunct="0">
              <a:buClrTx/>
              <a:defRPr/>
            </a:pPr>
            <a:endParaRPr lang="en-GB" sz="1650" kern="1200" spc="-33">
              <a:solidFill>
                <a:srgbClr val="FFFFFF"/>
              </a:solidFill>
              <a:latin typeface="+mj-lt"/>
              <a:ea typeface="Graphik Semibold"/>
              <a:cs typeface="Graphik Semibold"/>
              <a:sym typeface="Graphik Semibold"/>
            </a:endParaRPr>
          </a:p>
        </p:txBody>
      </p:sp>
      <p:sp>
        <p:nvSpPr>
          <p:cNvPr id="68" name="Arrow: Chevron 67">
            <a:extLst>
              <a:ext uri="{FF2B5EF4-FFF2-40B4-BE49-F238E27FC236}">
                <a16:creationId xmlns:a16="http://schemas.microsoft.com/office/drawing/2014/main" id="{98408DAC-DBB2-4CA4-B56C-DB8ABF08BC82}"/>
              </a:ext>
            </a:extLst>
          </p:cNvPr>
          <p:cNvSpPr/>
          <p:nvPr/>
        </p:nvSpPr>
        <p:spPr>
          <a:xfrm>
            <a:off x="4146331" y="2551209"/>
            <a:ext cx="390293" cy="330860"/>
          </a:xfrm>
          <a:prstGeom prst="chevron">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6148" hangingPunct="0">
              <a:buClrTx/>
              <a:defRPr/>
            </a:pPr>
            <a:endParaRPr lang="en-GB" sz="1650" kern="1200" spc="-33">
              <a:solidFill>
                <a:srgbClr val="FFFFFF"/>
              </a:solidFill>
              <a:latin typeface="+mj-lt"/>
              <a:ea typeface="Graphik Semibold"/>
              <a:cs typeface="Graphik Semibold"/>
              <a:sym typeface="Graphik Semibold"/>
            </a:endParaRPr>
          </a:p>
        </p:txBody>
      </p:sp>
      <p:sp>
        <p:nvSpPr>
          <p:cNvPr id="69" name="Arrow: Chevron 68">
            <a:extLst>
              <a:ext uri="{FF2B5EF4-FFF2-40B4-BE49-F238E27FC236}">
                <a16:creationId xmlns:a16="http://schemas.microsoft.com/office/drawing/2014/main" id="{90151469-9A78-4E99-9EEA-9A73458F6D35}"/>
              </a:ext>
            </a:extLst>
          </p:cNvPr>
          <p:cNvSpPr/>
          <p:nvPr/>
        </p:nvSpPr>
        <p:spPr>
          <a:xfrm>
            <a:off x="4359529" y="2544424"/>
            <a:ext cx="390293" cy="330860"/>
          </a:xfrm>
          <a:prstGeom prst="chevron">
            <a:avLst/>
          </a:pr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6148" hangingPunct="0">
              <a:buClrTx/>
              <a:defRPr/>
            </a:pPr>
            <a:endParaRPr lang="en-GB" sz="1650" kern="1200" spc="-33">
              <a:solidFill>
                <a:srgbClr val="FFFFFF"/>
              </a:solidFill>
              <a:latin typeface="+mj-lt"/>
              <a:ea typeface="Graphik Semibold"/>
              <a:cs typeface="Graphik Semibold"/>
              <a:sym typeface="Graphik Semibold"/>
            </a:endParaRPr>
          </a:p>
        </p:txBody>
      </p:sp>
      <p:sp>
        <p:nvSpPr>
          <p:cNvPr id="18" name="Freeform 196">
            <a:extLst>
              <a:ext uri="{FF2B5EF4-FFF2-40B4-BE49-F238E27FC236}">
                <a16:creationId xmlns:a16="http://schemas.microsoft.com/office/drawing/2014/main" id="{882EE4FE-7C70-4C9A-A5B1-AAD5E85D3216}"/>
              </a:ext>
            </a:extLst>
          </p:cNvPr>
          <p:cNvSpPr/>
          <p:nvPr/>
        </p:nvSpPr>
        <p:spPr>
          <a:xfrm>
            <a:off x="1605712" y="3040634"/>
            <a:ext cx="1140140" cy="429370"/>
          </a:xfrm>
          <a:custGeom>
            <a:avLst/>
            <a:gdLst/>
            <a:ahLst/>
            <a:cxnLst/>
            <a:rect l="l" t="t" r="r" b="b"/>
            <a:pathLst>
              <a:path w="1153008" h="552450">
                <a:moveTo>
                  <a:pt x="576504" y="552450"/>
                </a:moveTo>
                <a:cubicBezTo>
                  <a:pt x="894893" y="552450"/>
                  <a:pt x="1153008" y="428777"/>
                  <a:pt x="1153008" y="276225"/>
                </a:cubicBezTo>
                <a:cubicBezTo>
                  <a:pt x="1153008" y="123673"/>
                  <a:pt x="894893" y="0"/>
                  <a:pt x="576504" y="0"/>
                </a:cubicBezTo>
                <a:cubicBezTo>
                  <a:pt x="258115" y="0"/>
                  <a:pt x="0" y="123673"/>
                  <a:pt x="0" y="276225"/>
                </a:cubicBezTo>
                <a:cubicBezTo>
                  <a:pt x="0" y="428777"/>
                  <a:pt x="258115" y="552450"/>
                  <a:pt x="576504" y="552450"/>
                </a:cubicBezTo>
                <a:close/>
              </a:path>
            </a:pathLst>
          </a:custGeom>
          <a:noFill/>
          <a:ln w="19050" cap="sq">
            <a:solidFill>
              <a:srgbClr val="0074BB"/>
            </a:solidFill>
          </a:ln>
        </p:spPr>
        <p:txBody>
          <a:bodyPr/>
          <a:lstStyle/>
          <a:p>
            <a:endParaRPr lang="en-US"/>
          </a:p>
        </p:txBody>
      </p:sp>
      <p:sp>
        <p:nvSpPr>
          <p:cNvPr id="19" name="Freeform 197">
            <a:extLst>
              <a:ext uri="{FF2B5EF4-FFF2-40B4-BE49-F238E27FC236}">
                <a16:creationId xmlns:a16="http://schemas.microsoft.com/office/drawing/2014/main" id="{87ECB6BD-BD0C-4280-A423-8828A3BF9459}"/>
              </a:ext>
            </a:extLst>
          </p:cNvPr>
          <p:cNvSpPr/>
          <p:nvPr/>
        </p:nvSpPr>
        <p:spPr>
          <a:xfrm>
            <a:off x="1704503" y="2515601"/>
            <a:ext cx="1008405" cy="354098"/>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txBody>
          <a:bodyPr/>
          <a:lstStyle/>
          <a:p>
            <a:endParaRPr lang="en-US"/>
          </a:p>
        </p:txBody>
      </p:sp>
      <p:sp>
        <p:nvSpPr>
          <p:cNvPr id="20" name="Freeform 198">
            <a:extLst>
              <a:ext uri="{FF2B5EF4-FFF2-40B4-BE49-F238E27FC236}">
                <a16:creationId xmlns:a16="http://schemas.microsoft.com/office/drawing/2014/main" id="{8D87882F-D2F8-4386-9023-2AD702FC96D1}"/>
              </a:ext>
            </a:extLst>
          </p:cNvPr>
          <p:cNvSpPr/>
          <p:nvPr/>
        </p:nvSpPr>
        <p:spPr>
          <a:xfrm>
            <a:off x="436738" y="2517793"/>
            <a:ext cx="1140140" cy="340535"/>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txBody>
          <a:bodyPr/>
          <a:lstStyle/>
          <a:p>
            <a:endParaRPr lang="en-US"/>
          </a:p>
        </p:txBody>
      </p:sp>
      <p:sp>
        <p:nvSpPr>
          <p:cNvPr id="21" name="Freeform 199">
            <a:extLst>
              <a:ext uri="{FF2B5EF4-FFF2-40B4-BE49-F238E27FC236}">
                <a16:creationId xmlns:a16="http://schemas.microsoft.com/office/drawing/2014/main" id="{0B9C1E75-95DA-476D-8142-3B92F139E729}"/>
              </a:ext>
            </a:extLst>
          </p:cNvPr>
          <p:cNvSpPr/>
          <p:nvPr/>
        </p:nvSpPr>
        <p:spPr>
          <a:xfrm>
            <a:off x="417255" y="2014983"/>
            <a:ext cx="1140140" cy="434838"/>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txBody>
          <a:bodyPr/>
          <a:lstStyle/>
          <a:p>
            <a:endParaRPr lang="en-US"/>
          </a:p>
        </p:txBody>
      </p:sp>
      <p:sp>
        <p:nvSpPr>
          <p:cNvPr id="22" name="Freeform 200">
            <a:extLst>
              <a:ext uri="{FF2B5EF4-FFF2-40B4-BE49-F238E27FC236}">
                <a16:creationId xmlns:a16="http://schemas.microsoft.com/office/drawing/2014/main" id="{84985598-4F21-477A-98AA-7AE5052B0093}"/>
              </a:ext>
            </a:extLst>
          </p:cNvPr>
          <p:cNvSpPr/>
          <p:nvPr/>
        </p:nvSpPr>
        <p:spPr>
          <a:xfrm>
            <a:off x="451386" y="1578895"/>
            <a:ext cx="1140140" cy="340535"/>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txBody>
          <a:bodyPr/>
          <a:lstStyle/>
          <a:p>
            <a:endParaRPr lang="en-US"/>
          </a:p>
        </p:txBody>
      </p:sp>
      <p:sp>
        <p:nvSpPr>
          <p:cNvPr id="23" name="Freeform 201">
            <a:extLst>
              <a:ext uri="{FF2B5EF4-FFF2-40B4-BE49-F238E27FC236}">
                <a16:creationId xmlns:a16="http://schemas.microsoft.com/office/drawing/2014/main" id="{6CD35A05-07C8-4F18-8E88-BA31CE4FCB81}"/>
              </a:ext>
            </a:extLst>
          </p:cNvPr>
          <p:cNvSpPr/>
          <p:nvPr/>
        </p:nvSpPr>
        <p:spPr>
          <a:xfrm>
            <a:off x="443198" y="3080902"/>
            <a:ext cx="1140140" cy="340535"/>
          </a:xfrm>
          <a:custGeom>
            <a:avLst/>
            <a:gdLst/>
            <a:ahLst/>
            <a:cxnLst/>
            <a:rect l="l" t="t" r="r" b="b"/>
            <a:pathLst>
              <a:path w="1153008" h="438150">
                <a:moveTo>
                  <a:pt x="576504" y="438150"/>
                </a:moveTo>
                <a:cubicBezTo>
                  <a:pt x="894893" y="438150"/>
                  <a:pt x="1153008" y="340068"/>
                  <a:pt x="1153008" y="219075"/>
                </a:cubicBezTo>
                <a:cubicBezTo>
                  <a:pt x="1153008" y="98082"/>
                  <a:pt x="894893" y="0"/>
                  <a:pt x="576504" y="0"/>
                </a:cubicBezTo>
                <a:cubicBezTo>
                  <a:pt x="258115" y="0"/>
                  <a:pt x="0" y="98082"/>
                  <a:pt x="0" y="219075"/>
                </a:cubicBezTo>
                <a:cubicBezTo>
                  <a:pt x="0" y="340068"/>
                  <a:pt x="258115" y="438150"/>
                  <a:pt x="576504" y="438150"/>
                </a:cubicBezTo>
                <a:close/>
              </a:path>
            </a:pathLst>
          </a:custGeom>
          <a:noFill/>
          <a:ln w="19050" cap="sq">
            <a:solidFill>
              <a:srgbClr val="0074BB"/>
            </a:solidFill>
          </a:ln>
        </p:spPr>
        <p:txBody>
          <a:bodyPr/>
          <a:lstStyle/>
          <a:p>
            <a:endParaRPr lang="en-IN" sz="1050">
              <a:latin typeface="+mj-lt"/>
            </a:endParaRPr>
          </a:p>
        </p:txBody>
      </p:sp>
      <p:grpSp>
        <p:nvGrpSpPr>
          <p:cNvPr id="24" name="Group 23">
            <a:extLst>
              <a:ext uri="{FF2B5EF4-FFF2-40B4-BE49-F238E27FC236}">
                <a16:creationId xmlns:a16="http://schemas.microsoft.com/office/drawing/2014/main" id="{BA70D5D2-94F3-4848-B600-ECA5631D296D}"/>
              </a:ext>
            </a:extLst>
          </p:cNvPr>
          <p:cNvGrpSpPr/>
          <p:nvPr/>
        </p:nvGrpSpPr>
        <p:grpSpPr>
          <a:xfrm>
            <a:off x="953767" y="1866397"/>
            <a:ext cx="106081" cy="146804"/>
            <a:chOff x="1289394" y="3096886"/>
            <a:chExt cx="80109" cy="77320"/>
          </a:xfrm>
        </p:grpSpPr>
        <p:cxnSp>
          <p:nvCxnSpPr>
            <p:cNvPr id="25" name="Connector 78">
              <a:extLst>
                <a:ext uri="{FF2B5EF4-FFF2-40B4-BE49-F238E27FC236}">
                  <a16:creationId xmlns:a16="http://schemas.microsoft.com/office/drawing/2014/main" id="{4C214C03-B037-495A-A71B-DC310494FC99}"/>
                </a:ext>
              </a:extLst>
            </p:cNvPr>
            <p:cNvCxnSpPr/>
            <p:nvPr/>
          </p:nvCxnSpPr>
          <p:spPr>
            <a:xfrm flipV="1">
              <a:off x="1329450" y="3096887"/>
              <a:ext cx="0" cy="77319"/>
            </a:xfrm>
            <a:prstGeom prst="line">
              <a:avLst/>
            </a:prstGeom>
            <a:noFill/>
            <a:ln w="19050" cap="sq">
              <a:solidFill>
                <a:srgbClr val="0074BB"/>
              </a:solidFill>
            </a:ln>
          </p:spPr>
        </p:cxnSp>
        <p:sp>
          <p:nvSpPr>
            <p:cNvPr id="26" name="Freeform 204">
              <a:extLst>
                <a:ext uri="{FF2B5EF4-FFF2-40B4-BE49-F238E27FC236}">
                  <a16:creationId xmlns:a16="http://schemas.microsoft.com/office/drawing/2014/main" id="{9C09CA25-720E-4CAB-9019-325504B06967}"/>
                </a:ext>
              </a:extLst>
            </p:cNvPr>
            <p:cNvSpPr/>
            <p:nvPr/>
          </p:nvSpPr>
          <p:spPr>
            <a:xfrm>
              <a:off x="1289394" y="3096886"/>
              <a:ext cx="80109" cy="38036"/>
            </a:xfrm>
            <a:custGeom>
              <a:avLst/>
              <a:gdLst/>
              <a:ahLst/>
              <a:cxnLst/>
              <a:rect l="l" t="t" r="r" b="b"/>
              <a:pathLst>
                <a:path w="107277" h="57696">
                  <a:moveTo>
                    <a:pt x="0" y="57696"/>
                  </a:moveTo>
                  <a:lnTo>
                    <a:pt x="53645" y="0"/>
                  </a:lnTo>
                  <a:lnTo>
                    <a:pt x="107277" y="57696"/>
                  </a:lnTo>
                </a:path>
              </a:pathLst>
            </a:custGeom>
            <a:noFill/>
            <a:ln w="19050" cap="sq">
              <a:solidFill>
                <a:srgbClr val="0074BB"/>
              </a:solidFill>
            </a:ln>
          </p:spPr>
          <p:txBody>
            <a:bodyPr/>
            <a:lstStyle/>
            <a:p>
              <a:endParaRPr lang="en-US"/>
            </a:p>
          </p:txBody>
        </p:sp>
      </p:grpSp>
      <p:grpSp>
        <p:nvGrpSpPr>
          <p:cNvPr id="27" name="Group 26">
            <a:extLst>
              <a:ext uri="{FF2B5EF4-FFF2-40B4-BE49-F238E27FC236}">
                <a16:creationId xmlns:a16="http://schemas.microsoft.com/office/drawing/2014/main" id="{ACCE0401-2D60-4E69-9294-F707673D1B19}"/>
              </a:ext>
            </a:extLst>
          </p:cNvPr>
          <p:cNvGrpSpPr/>
          <p:nvPr/>
        </p:nvGrpSpPr>
        <p:grpSpPr>
          <a:xfrm>
            <a:off x="1560904" y="2674952"/>
            <a:ext cx="156482" cy="83378"/>
            <a:chOff x="1764785" y="3728144"/>
            <a:chExt cx="73375" cy="70723"/>
          </a:xfrm>
        </p:grpSpPr>
        <p:cxnSp>
          <p:nvCxnSpPr>
            <p:cNvPr id="28" name="Connector 80">
              <a:extLst>
                <a:ext uri="{FF2B5EF4-FFF2-40B4-BE49-F238E27FC236}">
                  <a16:creationId xmlns:a16="http://schemas.microsoft.com/office/drawing/2014/main" id="{D8F4C8B2-9778-4947-987C-D7A27B2E9325}"/>
                </a:ext>
              </a:extLst>
            </p:cNvPr>
            <p:cNvCxnSpPr/>
            <p:nvPr/>
          </p:nvCxnSpPr>
          <p:spPr>
            <a:xfrm>
              <a:off x="1764785" y="3763505"/>
              <a:ext cx="73375" cy="0"/>
            </a:xfrm>
            <a:prstGeom prst="line">
              <a:avLst/>
            </a:prstGeom>
            <a:noFill/>
            <a:ln w="19050" cap="sq">
              <a:solidFill>
                <a:srgbClr val="0074BB"/>
              </a:solidFill>
            </a:ln>
          </p:spPr>
        </p:cxnSp>
        <p:sp>
          <p:nvSpPr>
            <p:cNvPr id="29" name="Freeform 207">
              <a:extLst>
                <a:ext uri="{FF2B5EF4-FFF2-40B4-BE49-F238E27FC236}">
                  <a16:creationId xmlns:a16="http://schemas.microsoft.com/office/drawing/2014/main" id="{05F0B98E-34AF-4342-A2C6-C04DC37B7E2A}"/>
                </a:ext>
              </a:extLst>
            </p:cNvPr>
            <p:cNvSpPr/>
            <p:nvPr/>
          </p:nvSpPr>
          <p:spPr>
            <a:xfrm>
              <a:off x="1795076" y="3728144"/>
              <a:ext cx="43084" cy="70723"/>
            </a:xfrm>
            <a:custGeom>
              <a:avLst/>
              <a:gdLst/>
              <a:ahLst/>
              <a:cxnLst/>
              <a:rect l="l" t="t" r="r" b="b"/>
              <a:pathLst>
                <a:path w="57696" h="107277">
                  <a:moveTo>
                    <a:pt x="0" y="0"/>
                  </a:moveTo>
                  <a:lnTo>
                    <a:pt x="57696" y="53644"/>
                  </a:lnTo>
                  <a:lnTo>
                    <a:pt x="0" y="107276"/>
                  </a:lnTo>
                </a:path>
              </a:pathLst>
            </a:custGeom>
            <a:noFill/>
            <a:ln w="19050" cap="sq">
              <a:solidFill>
                <a:srgbClr val="0074BB"/>
              </a:solidFill>
            </a:ln>
          </p:spPr>
          <p:txBody>
            <a:bodyPr/>
            <a:lstStyle/>
            <a:p>
              <a:endParaRPr lang="en-US"/>
            </a:p>
          </p:txBody>
        </p:sp>
      </p:grpSp>
      <p:grpSp>
        <p:nvGrpSpPr>
          <p:cNvPr id="30" name="Group 29">
            <a:extLst>
              <a:ext uri="{FF2B5EF4-FFF2-40B4-BE49-F238E27FC236}">
                <a16:creationId xmlns:a16="http://schemas.microsoft.com/office/drawing/2014/main" id="{15B8786F-2569-4922-88FE-2D40CD256A60}"/>
              </a:ext>
            </a:extLst>
          </p:cNvPr>
          <p:cNvGrpSpPr/>
          <p:nvPr/>
        </p:nvGrpSpPr>
        <p:grpSpPr>
          <a:xfrm>
            <a:off x="1533339" y="2254633"/>
            <a:ext cx="336832" cy="274952"/>
            <a:chOff x="1761786" y="3388179"/>
            <a:chExt cx="254366" cy="233223"/>
          </a:xfrm>
        </p:grpSpPr>
        <p:cxnSp>
          <p:nvCxnSpPr>
            <p:cNvPr id="31" name="Connector 82">
              <a:extLst>
                <a:ext uri="{FF2B5EF4-FFF2-40B4-BE49-F238E27FC236}">
                  <a16:creationId xmlns:a16="http://schemas.microsoft.com/office/drawing/2014/main" id="{63C54C9E-7B3B-4A74-8A74-E38890EAC85D}"/>
                </a:ext>
              </a:extLst>
            </p:cNvPr>
            <p:cNvCxnSpPr/>
            <p:nvPr/>
          </p:nvCxnSpPr>
          <p:spPr>
            <a:xfrm flipH="1" flipV="1">
              <a:off x="1761786" y="3388179"/>
              <a:ext cx="254366" cy="233223"/>
            </a:xfrm>
            <a:prstGeom prst="line">
              <a:avLst/>
            </a:prstGeom>
            <a:noFill/>
            <a:ln w="19050" cap="sq">
              <a:solidFill>
                <a:srgbClr val="0074BB"/>
              </a:solidFill>
            </a:ln>
          </p:spPr>
        </p:cxnSp>
        <p:sp>
          <p:nvSpPr>
            <p:cNvPr id="32" name="Freeform 210">
              <a:extLst>
                <a:ext uri="{FF2B5EF4-FFF2-40B4-BE49-F238E27FC236}">
                  <a16:creationId xmlns:a16="http://schemas.microsoft.com/office/drawing/2014/main" id="{C9BFF148-FCDE-40BA-B36C-3899A7183857}"/>
                </a:ext>
              </a:extLst>
            </p:cNvPr>
            <p:cNvSpPr/>
            <p:nvPr/>
          </p:nvSpPr>
          <p:spPr>
            <a:xfrm>
              <a:off x="1761793" y="3388182"/>
              <a:ext cx="58732" cy="51926"/>
            </a:xfrm>
            <a:custGeom>
              <a:avLst/>
              <a:gdLst/>
              <a:ahLst/>
              <a:cxnLst/>
              <a:rect l="l" t="t" r="r" b="b"/>
              <a:pathLst>
                <a:path w="78651" h="78765">
                  <a:moveTo>
                    <a:pt x="1372" y="78765"/>
                  </a:moveTo>
                  <a:lnTo>
                    <a:pt x="0" y="0"/>
                  </a:lnTo>
                  <a:lnTo>
                    <a:pt x="78651" y="4356"/>
                  </a:lnTo>
                </a:path>
              </a:pathLst>
            </a:custGeom>
            <a:noFill/>
            <a:ln w="19050" cap="sq">
              <a:solidFill>
                <a:srgbClr val="0074BB"/>
              </a:solidFill>
            </a:ln>
          </p:spPr>
          <p:txBody>
            <a:bodyPr/>
            <a:lstStyle/>
            <a:p>
              <a:endParaRPr lang="en-US"/>
            </a:p>
          </p:txBody>
        </p:sp>
      </p:grpSp>
      <p:grpSp>
        <p:nvGrpSpPr>
          <p:cNvPr id="33" name="Group 32">
            <a:extLst>
              <a:ext uri="{FF2B5EF4-FFF2-40B4-BE49-F238E27FC236}">
                <a16:creationId xmlns:a16="http://schemas.microsoft.com/office/drawing/2014/main" id="{E497A60E-31AC-4273-B4A1-AC2829878729}"/>
              </a:ext>
            </a:extLst>
          </p:cNvPr>
          <p:cNvGrpSpPr/>
          <p:nvPr/>
        </p:nvGrpSpPr>
        <p:grpSpPr>
          <a:xfrm>
            <a:off x="961483" y="2871264"/>
            <a:ext cx="106081" cy="214936"/>
            <a:chOff x="1289394" y="3096886"/>
            <a:chExt cx="80109" cy="77320"/>
          </a:xfrm>
        </p:grpSpPr>
        <p:cxnSp>
          <p:nvCxnSpPr>
            <p:cNvPr id="34" name="Connector 78">
              <a:extLst>
                <a:ext uri="{FF2B5EF4-FFF2-40B4-BE49-F238E27FC236}">
                  <a16:creationId xmlns:a16="http://schemas.microsoft.com/office/drawing/2014/main" id="{48AF1C70-0751-44FC-8863-7E77ED415223}"/>
                </a:ext>
              </a:extLst>
            </p:cNvPr>
            <p:cNvCxnSpPr/>
            <p:nvPr/>
          </p:nvCxnSpPr>
          <p:spPr>
            <a:xfrm flipV="1">
              <a:off x="1329450" y="3096887"/>
              <a:ext cx="0" cy="77319"/>
            </a:xfrm>
            <a:prstGeom prst="line">
              <a:avLst/>
            </a:prstGeom>
            <a:noFill/>
            <a:ln w="19050" cap="sq">
              <a:solidFill>
                <a:srgbClr val="0074BB"/>
              </a:solidFill>
            </a:ln>
          </p:spPr>
        </p:cxnSp>
        <p:sp>
          <p:nvSpPr>
            <p:cNvPr id="35" name="Freeform 214">
              <a:extLst>
                <a:ext uri="{FF2B5EF4-FFF2-40B4-BE49-F238E27FC236}">
                  <a16:creationId xmlns:a16="http://schemas.microsoft.com/office/drawing/2014/main" id="{72CF5C9D-E87F-4ABA-BB7B-0AA601B7CA9A}"/>
                </a:ext>
              </a:extLst>
            </p:cNvPr>
            <p:cNvSpPr/>
            <p:nvPr/>
          </p:nvSpPr>
          <p:spPr>
            <a:xfrm>
              <a:off x="1289394" y="3096886"/>
              <a:ext cx="80109" cy="38036"/>
            </a:xfrm>
            <a:custGeom>
              <a:avLst/>
              <a:gdLst/>
              <a:ahLst/>
              <a:cxnLst/>
              <a:rect l="l" t="t" r="r" b="b"/>
              <a:pathLst>
                <a:path w="107277" h="57696">
                  <a:moveTo>
                    <a:pt x="0" y="57696"/>
                  </a:moveTo>
                  <a:lnTo>
                    <a:pt x="53645" y="0"/>
                  </a:lnTo>
                  <a:lnTo>
                    <a:pt x="107277" y="57696"/>
                  </a:lnTo>
                </a:path>
              </a:pathLst>
            </a:custGeom>
            <a:noFill/>
            <a:ln w="19050" cap="sq">
              <a:solidFill>
                <a:srgbClr val="0074BB"/>
              </a:solidFill>
            </a:ln>
          </p:spPr>
          <p:txBody>
            <a:bodyPr/>
            <a:lstStyle/>
            <a:p>
              <a:endParaRPr lang="en-US"/>
            </a:p>
          </p:txBody>
        </p:sp>
      </p:grpSp>
      <p:grpSp>
        <p:nvGrpSpPr>
          <p:cNvPr id="36" name="Group 35">
            <a:extLst>
              <a:ext uri="{FF2B5EF4-FFF2-40B4-BE49-F238E27FC236}">
                <a16:creationId xmlns:a16="http://schemas.microsoft.com/office/drawing/2014/main" id="{FB0951F5-49A9-44BB-A82A-322950C73B24}"/>
              </a:ext>
            </a:extLst>
          </p:cNvPr>
          <p:cNvGrpSpPr/>
          <p:nvPr/>
        </p:nvGrpSpPr>
        <p:grpSpPr>
          <a:xfrm>
            <a:off x="2180331" y="2868750"/>
            <a:ext cx="106081" cy="214936"/>
            <a:chOff x="1289394" y="3096886"/>
            <a:chExt cx="80109" cy="77320"/>
          </a:xfrm>
        </p:grpSpPr>
        <p:cxnSp>
          <p:nvCxnSpPr>
            <p:cNvPr id="37" name="Connector 78">
              <a:extLst>
                <a:ext uri="{FF2B5EF4-FFF2-40B4-BE49-F238E27FC236}">
                  <a16:creationId xmlns:a16="http://schemas.microsoft.com/office/drawing/2014/main" id="{FA01119B-6F2E-4F1E-8F66-93A1D82CEAC1}"/>
                </a:ext>
              </a:extLst>
            </p:cNvPr>
            <p:cNvCxnSpPr/>
            <p:nvPr/>
          </p:nvCxnSpPr>
          <p:spPr>
            <a:xfrm flipV="1">
              <a:off x="1329450" y="3096887"/>
              <a:ext cx="0" cy="77319"/>
            </a:xfrm>
            <a:prstGeom prst="line">
              <a:avLst/>
            </a:prstGeom>
            <a:noFill/>
            <a:ln w="19050" cap="sq">
              <a:solidFill>
                <a:srgbClr val="0074BB"/>
              </a:solidFill>
            </a:ln>
          </p:spPr>
        </p:cxnSp>
        <p:sp>
          <p:nvSpPr>
            <p:cNvPr id="38" name="Freeform 217">
              <a:extLst>
                <a:ext uri="{FF2B5EF4-FFF2-40B4-BE49-F238E27FC236}">
                  <a16:creationId xmlns:a16="http://schemas.microsoft.com/office/drawing/2014/main" id="{DA81FE2D-22BC-472D-BFA9-655B19C26F38}"/>
                </a:ext>
              </a:extLst>
            </p:cNvPr>
            <p:cNvSpPr/>
            <p:nvPr/>
          </p:nvSpPr>
          <p:spPr>
            <a:xfrm>
              <a:off x="1289394" y="3096886"/>
              <a:ext cx="80109" cy="38036"/>
            </a:xfrm>
            <a:custGeom>
              <a:avLst/>
              <a:gdLst/>
              <a:ahLst/>
              <a:cxnLst/>
              <a:rect l="l" t="t" r="r" b="b"/>
              <a:pathLst>
                <a:path w="107277" h="57696">
                  <a:moveTo>
                    <a:pt x="0" y="57696"/>
                  </a:moveTo>
                  <a:lnTo>
                    <a:pt x="53645" y="0"/>
                  </a:lnTo>
                  <a:lnTo>
                    <a:pt x="107277" y="57696"/>
                  </a:lnTo>
                </a:path>
              </a:pathLst>
            </a:custGeom>
            <a:noFill/>
            <a:ln w="19050" cap="sq">
              <a:solidFill>
                <a:srgbClr val="0074BB"/>
              </a:solidFill>
            </a:ln>
          </p:spPr>
          <p:txBody>
            <a:bodyPr/>
            <a:lstStyle/>
            <a:p>
              <a:endParaRPr lang="en-US"/>
            </a:p>
          </p:txBody>
        </p:sp>
      </p:grpSp>
      <p:sp>
        <p:nvSpPr>
          <p:cNvPr id="71" name="Freeform 101">
            <a:extLst>
              <a:ext uri="{FF2B5EF4-FFF2-40B4-BE49-F238E27FC236}">
                <a16:creationId xmlns:a16="http://schemas.microsoft.com/office/drawing/2014/main" id="{FA87D9E0-5154-4672-B0FF-A02A153225E6}"/>
              </a:ext>
            </a:extLst>
          </p:cNvPr>
          <p:cNvSpPr/>
          <p:nvPr/>
        </p:nvSpPr>
        <p:spPr>
          <a:xfrm>
            <a:off x="568102" y="4398337"/>
            <a:ext cx="56336" cy="111401"/>
          </a:xfrm>
          <a:custGeom>
            <a:avLst/>
            <a:gdLst/>
            <a:ahLst/>
            <a:cxnLst/>
            <a:rect l="l" t="t" r="r" b="b"/>
            <a:pathLst>
              <a:path w="58483" h="108191">
                <a:moveTo>
                  <a:pt x="43955" y="107366"/>
                </a:moveTo>
                <a:lnTo>
                  <a:pt x="12827" y="108191"/>
                </a:lnTo>
                <a:cubicBezTo>
                  <a:pt x="12827" y="108191"/>
                  <a:pt x="3696" y="79413"/>
                  <a:pt x="2934" y="73165"/>
                </a:cubicBezTo>
                <a:cubicBezTo>
                  <a:pt x="0" y="49123"/>
                  <a:pt x="6730" y="25641"/>
                  <a:pt x="8522" y="21945"/>
                </a:cubicBezTo>
                <a:cubicBezTo>
                  <a:pt x="10325" y="18237"/>
                  <a:pt x="15773" y="6896"/>
                  <a:pt x="32182" y="4889"/>
                </a:cubicBezTo>
                <a:cubicBezTo>
                  <a:pt x="32182" y="4889"/>
                  <a:pt x="56579" y="0"/>
                  <a:pt x="58483" y="44513"/>
                </a:cubicBezTo>
                <a:cubicBezTo>
                  <a:pt x="58483" y="44513"/>
                  <a:pt x="58039" y="56744"/>
                  <a:pt x="54432" y="67462"/>
                </a:cubicBezTo>
                <a:cubicBezTo>
                  <a:pt x="54432" y="67462"/>
                  <a:pt x="47879" y="85115"/>
                  <a:pt x="47295" y="88443"/>
                </a:cubicBezTo>
                <a:close/>
              </a:path>
            </a:pathLst>
          </a:custGeom>
          <a:solidFill>
            <a:srgbClr val="FFFEFF"/>
          </a:solidFill>
        </p:spPr>
        <p:txBody>
          <a:bodyPr/>
          <a:lstStyle/>
          <a:p>
            <a:endParaRPr lang="en-US"/>
          </a:p>
        </p:txBody>
      </p:sp>
      <p:grpSp>
        <p:nvGrpSpPr>
          <p:cNvPr id="73" name="Group 72">
            <a:extLst>
              <a:ext uri="{FF2B5EF4-FFF2-40B4-BE49-F238E27FC236}">
                <a16:creationId xmlns:a16="http://schemas.microsoft.com/office/drawing/2014/main" id="{56D39625-AB3A-42D5-AFE2-520F3B8DF442}"/>
              </a:ext>
            </a:extLst>
          </p:cNvPr>
          <p:cNvGrpSpPr/>
          <p:nvPr/>
        </p:nvGrpSpPr>
        <p:grpSpPr>
          <a:xfrm>
            <a:off x="4814642" y="1227131"/>
            <a:ext cx="3864381" cy="3713703"/>
            <a:chOff x="4760017" y="2689079"/>
            <a:chExt cx="2979642" cy="2785605"/>
          </a:xfrm>
        </p:grpSpPr>
        <p:cxnSp>
          <p:nvCxnSpPr>
            <p:cNvPr id="74" name="Connector 14">
              <a:extLst>
                <a:ext uri="{FF2B5EF4-FFF2-40B4-BE49-F238E27FC236}">
                  <a16:creationId xmlns:a16="http://schemas.microsoft.com/office/drawing/2014/main" id="{6EDEBA42-3DAE-4EAA-A594-9C36CE22D188}"/>
                </a:ext>
              </a:extLst>
            </p:cNvPr>
            <p:cNvCxnSpPr/>
            <p:nvPr/>
          </p:nvCxnSpPr>
          <p:spPr>
            <a:xfrm>
              <a:off x="6287713" y="2870813"/>
              <a:ext cx="0" cy="105629"/>
            </a:xfrm>
            <a:prstGeom prst="line">
              <a:avLst/>
            </a:prstGeom>
            <a:noFill/>
            <a:ln w="19050" cap="sq">
              <a:solidFill>
                <a:srgbClr val="0074BB"/>
              </a:solidFill>
            </a:ln>
          </p:spPr>
        </p:cxnSp>
        <p:sp>
          <p:nvSpPr>
            <p:cNvPr id="75" name="Freeform 157">
              <a:extLst>
                <a:ext uri="{FF2B5EF4-FFF2-40B4-BE49-F238E27FC236}">
                  <a16:creationId xmlns:a16="http://schemas.microsoft.com/office/drawing/2014/main" id="{F3E1406B-086D-490F-88BB-3F5167928DB3}"/>
                </a:ext>
              </a:extLst>
            </p:cNvPr>
            <p:cNvSpPr/>
            <p:nvPr/>
          </p:nvSpPr>
          <p:spPr>
            <a:xfrm>
              <a:off x="6247659" y="2933365"/>
              <a:ext cx="80109" cy="43084"/>
            </a:xfrm>
            <a:custGeom>
              <a:avLst/>
              <a:gdLst/>
              <a:ahLst/>
              <a:cxnLst/>
              <a:rect l="l" t="t" r="r" b="b"/>
              <a:pathLst>
                <a:path w="107277" h="57696">
                  <a:moveTo>
                    <a:pt x="107277" y="0"/>
                  </a:moveTo>
                  <a:lnTo>
                    <a:pt x="53632" y="57696"/>
                  </a:lnTo>
                  <a:lnTo>
                    <a:pt x="0" y="0"/>
                  </a:lnTo>
                </a:path>
              </a:pathLst>
            </a:custGeom>
            <a:noFill/>
            <a:ln w="19050" cap="sq">
              <a:solidFill>
                <a:srgbClr val="0074BB"/>
              </a:solidFill>
            </a:ln>
          </p:spPr>
          <p:txBody>
            <a:bodyPr/>
            <a:lstStyle/>
            <a:p>
              <a:endParaRPr lang="en-US"/>
            </a:p>
          </p:txBody>
        </p:sp>
        <p:grpSp>
          <p:nvGrpSpPr>
            <p:cNvPr id="76" name="Group 75">
              <a:extLst>
                <a:ext uri="{FF2B5EF4-FFF2-40B4-BE49-F238E27FC236}">
                  <a16:creationId xmlns:a16="http://schemas.microsoft.com/office/drawing/2014/main" id="{D0A8FC0C-EE3A-497C-8183-C44427E516AB}"/>
                </a:ext>
              </a:extLst>
            </p:cNvPr>
            <p:cNvGrpSpPr/>
            <p:nvPr/>
          </p:nvGrpSpPr>
          <p:grpSpPr>
            <a:xfrm>
              <a:off x="4823429" y="3206583"/>
              <a:ext cx="2916230" cy="1545913"/>
              <a:chOff x="5695949" y="2570290"/>
              <a:chExt cx="3905251" cy="2070200"/>
            </a:xfrm>
          </p:grpSpPr>
          <p:sp>
            <p:nvSpPr>
              <p:cNvPr id="96" name="Freeform 17">
                <a:extLst>
                  <a:ext uri="{FF2B5EF4-FFF2-40B4-BE49-F238E27FC236}">
                    <a16:creationId xmlns:a16="http://schemas.microsoft.com/office/drawing/2014/main" id="{0F0F24DD-24A2-4B4A-869A-49F0A36BFDCE}"/>
                  </a:ext>
                </a:extLst>
              </p:cNvPr>
              <p:cNvSpPr/>
              <p:nvPr/>
            </p:nvSpPr>
            <p:spPr>
              <a:xfrm>
                <a:off x="5695949" y="2570290"/>
                <a:ext cx="1257299" cy="2070200"/>
              </a:xfrm>
              <a:custGeom>
                <a:avLst/>
                <a:gdLst/>
                <a:ahLst/>
                <a:cxnLst/>
                <a:rect l="l" t="t" r="r" b="b"/>
                <a:pathLst>
                  <a:path w="1257300" h="2433256">
                    <a:moveTo>
                      <a:pt x="0" y="2433256"/>
                    </a:moveTo>
                    <a:lnTo>
                      <a:pt x="1257300" y="2433256"/>
                    </a:lnTo>
                    <a:lnTo>
                      <a:pt x="1257300" y="0"/>
                    </a:lnTo>
                    <a:lnTo>
                      <a:pt x="0" y="0"/>
                    </a:lnTo>
                    <a:close/>
                  </a:path>
                </a:pathLst>
              </a:custGeom>
              <a:solidFill>
                <a:srgbClr val="0070C0"/>
              </a:solidFill>
            </p:spPr>
            <p:txBody>
              <a:bodyPr/>
              <a:lstStyle/>
              <a:p>
                <a:endParaRPr lang="en-IN" sz="1000">
                  <a:latin typeface="+mj-lt"/>
                  <a:cs typeface="News Cycle" panose="020B0604020202020204" charset="2"/>
                </a:endParaRPr>
              </a:p>
            </p:txBody>
          </p:sp>
          <p:sp>
            <p:nvSpPr>
              <p:cNvPr id="97" name="Freeform 18">
                <a:extLst>
                  <a:ext uri="{FF2B5EF4-FFF2-40B4-BE49-F238E27FC236}">
                    <a16:creationId xmlns:a16="http://schemas.microsoft.com/office/drawing/2014/main" id="{174C161A-3131-4BF1-9213-C22CB4BD8017}"/>
                  </a:ext>
                </a:extLst>
              </p:cNvPr>
              <p:cNvSpPr/>
              <p:nvPr/>
            </p:nvSpPr>
            <p:spPr>
              <a:xfrm>
                <a:off x="7023100" y="2570290"/>
                <a:ext cx="1257299" cy="2070200"/>
              </a:xfrm>
              <a:custGeom>
                <a:avLst/>
                <a:gdLst/>
                <a:ahLst/>
                <a:cxnLst/>
                <a:rect l="l" t="t" r="r" b="b"/>
                <a:pathLst>
                  <a:path w="1257300" h="2433256">
                    <a:moveTo>
                      <a:pt x="0" y="2433256"/>
                    </a:moveTo>
                    <a:lnTo>
                      <a:pt x="1257300" y="2433256"/>
                    </a:lnTo>
                    <a:lnTo>
                      <a:pt x="1257300" y="0"/>
                    </a:lnTo>
                    <a:lnTo>
                      <a:pt x="0" y="0"/>
                    </a:lnTo>
                    <a:close/>
                  </a:path>
                </a:pathLst>
              </a:custGeom>
              <a:solidFill>
                <a:srgbClr val="00B0F0"/>
              </a:solidFill>
            </p:spPr>
            <p:txBody>
              <a:bodyPr/>
              <a:lstStyle/>
              <a:p>
                <a:endParaRPr lang="en-US"/>
              </a:p>
            </p:txBody>
          </p:sp>
          <p:sp>
            <p:nvSpPr>
              <p:cNvPr id="98" name="Freeform 19">
                <a:extLst>
                  <a:ext uri="{FF2B5EF4-FFF2-40B4-BE49-F238E27FC236}">
                    <a16:creationId xmlns:a16="http://schemas.microsoft.com/office/drawing/2014/main" id="{449C62DC-B6EB-4B15-8BD7-C76334A60D3F}"/>
                  </a:ext>
                </a:extLst>
              </p:cNvPr>
              <p:cNvSpPr/>
              <p:nvPr/>
            </p:nvSpPr>
            <p:spPr>
              <a:xfrm>
                <a:off x="8350250" y="2570290"/>
                <a:ext cx="1250950" cy="2070200"/>
              </a:xfrm>
              <a:custGeom>
                <a:avLst/>
                <a:gdLst/>
                <a:ahLst/>
                <a:cxnLst/>
                <a:rect l="l" t="t" r="r" b="b"/>
                <a:pathLst>
                  <a:path w="1250950" h="2433256">
                    <a:moveTo>
                      <a:pt x="0" y="2433256"/>
                    </a:moveTo>
                    <a:lnTo>
                      <a:pt x="1250950" y="2433256"/>
                    </a:lnTo>
                    <a:lnTo>
                      <a:pt x="1250950" y="0"/>
                    </a:lnTo>
                    <a:lnTo>
                      <a:pt x="0" y="0"/>
                    </a:lnTo>
                    <a:close/>
                  </a:path>
                </a:pathLst>
              </a:custGeom>
              <a:solidFill>
                <a:srgbClr val="66CCFF"/>
              </a:solidFill>
            </p:spPr>
            <p:txBody>
              <a:bodyPr/>
              <a:lstStyle/>
              <a:p>
                <a:endParaRPr lang="en-US"/>
              </a:p>
            </p:txBody>
          </p:sp>
        </p:grpSp>
        <p:sp>
          <p:nvSpPr>
            <p:cNvPr id="77" name="TextBox 76">
              <a:extLst>
                <a:ext uri="{FF2B5EF4-FFF2-40B4-BE49-F238E27FC236}">
                  <a16:creationId xmlns:a16="http://schemas.microsoft.com/office/drawing/2014/main" id="{6A376948-90CF-483B-ADB5-AEE73CB7FF72}"/>
                </a:ext>
              </a:extLst>
            </p:cNvPr>
            <p:cNvSpPr txBox="1"/>
            <p:nvPr/>
          </p:nvSpPr>
          <p:spPr>
            <a:xfrm>
              <a:off x="4862133" y="4059772"/>
              <a:ext cx="919916" cy="853531"/>
            </a:xfrm>
            <a:prstGeom prst="rect">
              <a:avLst/>
            </a:prstGeom>
          </p:spPr>
          <p:txBody>
            <a:bodyPr lIns="0" tIns="0" rIns="0" bIns="0" anchor="t"/>
            <a:lstStyle/>
            <a:p>
              <a:pPr marL="85725" indent="-85725" defTabSz="685800" fontAlgn="base">
                <a:spcBef>
                  <a:spcPct val="0"/>
                </a:spcBef>
                <a:spcAft>
                  <a:spcPct val="0"/>
                </a:spcAft>
                <a:buSzPts val="500"/>
                <a:buFont typeface="Arial Unicode MS"/>
                <a:buChar char="■"/>
                <a:defRPr/>
              </a:pPr>
              <a:r>
                <a:rPr lang="en-US" sz="1000" b="1" kern="1200">
                  <a:solidFill>
                    <a:schemeClr val="bg1"/>
                  </a:solidFill>
                  <a:latin typeface="+mj-lt"/>
                  <a:cs typeface="News Cycle" panose="020B0604020202020204" charset="2"/>
                </a:rPr>
                <a:t>New business development role</a:t>
              </a:r>
            </a:p>
            <a:p>
              <a:pPr marL="85725" indent="-85725" defTabSz="685800" fontAlgn="base">
                <a:spcBef>
                  <a:spcPts val="450"/>
                </a:spcBef>
                <a:spcAft>
                  <a:spcPct val="0"/>
                </a:spcAft>
                <a:buSzPts val="500"/>
                <a:buFont typeface="Arial Unicode MS"/>
                <a:buChar char="■"/>
                <a:defRPr/>
              </a:pPr>
              <a:r>
                <a:rPr lang="en-US" sz="1000" b="1" kern="1200">
                  <a:solidFill>
                    <a:schemeClr val="bg1"/>
                  </a:solidFill>
                  <a:latin typeface="+mj-lt"/>
                  <a:cs typeface="News Cycle" panose="020B0604020202020204" charset="2"/>
                </a:rPr>
                <a:t>Finance and economics </a:t>
              </a:r>
              <a:br>
                <a:rPr lang="en-US" sz="1000" b="1" kern="1200">
                  <a:solidFill>
                    <a:schemeClr val="bg1"/>
                  </a:solidFill>
                  <a:latin typeface="+mj-lt"/>
                  <a:cs typeface="News Cycle" panose="020B0604020202020204" charset="2"/>
                </a:rPr>
              </a:br>
              <a:r>
                <a:rPr lang="en-US" sz="1000" b="1" kern="1200">
                  <a:solidFill>
                    <a:schemeClr val="bg1"/>
                  </a:solidFill>
                  <a:latin typeface="+mj-lt"/>
                  <a:cs typeface="News Cycle" panose="020B0604020202020204" charset="2"/>
                </a:rPr>
                <a:t>modules</a:t>
              </a:r>
            </a:p>
          </p:txBody>
        </p:sp>
        <p:sp>
          <p:nvSpPr>
            <p:cNvPr id="78" name="TextBox 77">
              <a:extLst>
                <a:ext uri="{FF2B5EF4-FFF2-40B4-BE49-F238E27FC236}">
                  <a16:creationId xmlns:a16="http://schemas.microsoft.com/office/drawing/2014/main" id="{9C424321-89D0-450D-8F39-83DAC9A9D39E}"/>
                </a:ext>
              </a:extLst>
            </p:cNvPr>
            <p:cNvSpPr txBox="1"/>
            <p:nvPr/>
          </p:nvSpPr>
          <p:spPr>
            <a:xfrm>
              <a:off x="5857637" y="4052584"/>
              <a:ext cx="815596" cy="569020"/>
            </a:xfrm>
            <a:prstGeom prst="rect">
              <a:avLst/>
            </a:prstGeom>
          </p:spPr>
          <p:txBody>
            <a:bodyPr lIns="0" tIns="0" rIns="0" bIns="0" anchor="t"/>
            <a:lstStyle/>
            <a:p>
              <a:pPr marL="85726" indent="-85726" defTabSz="685800" fontAlgn="base">
                <a:spcBef>
                  <a:spcPct val="0"/>
                </a:spcBef>
                <a:spcAft>
                  <a:spcPct val="0"/>
                </a:spcAft>
                <a:buSzPts val="500"/>
                <a:buFont typeface="Arial Unicode MS"/>
                <a:buChar char="■"/>
                <a:defRPr/>
              </a:pPr>
              <a:r>
                <a:rPr lang="en-US" sz="1000" b="1" kern="1200">
                  <a:solidFill>
                    <a:schemeClr val="bg1"/>
                  </a:solidFill>
                  <a:latin typeface="+mj-lt"/>
                  <a:cs typeface="News Cycle" panose="020B0604020202020204" charset="2"/>
                </a:rPr>
                <a:t>Operational or audit role</a:t>
              </a:r>
            </a:p>
            <a:p>
              <a:pPr marL="85726" indent="-85726" defTabSz="685800" fontAlgn="base">
                <a:spcBef>
                  <a:spcPts val="450"/>
                </a:spcBef>
                <a:spcAft>
                  <a:spcPct val="0"/>
                </a:spcAft>
                <a:buSzPts val="500"/>
                <a:buFont typeface="Arial Unicode MS"/>
                <a:buChar char="■"/>
                <a:defRPr/>
              </a:pPr>
              <a:r>
                <a:rPr lang="en-US" sz="1000" b="1" kern="1200">
                  <a:solidFill>
                    <a:schemeClr val="bg1"/>
                  </a:solidFill>
                  <a:latin typeface="+mj-lt"/>
                  <a:cs typeface="News Cycle" panose="020B0604020202020204" charset="2"/>
                </a:rPr>
                <a:t>Shadowing a current risk assessor</a:t>
              </a:r>
            </a:p>
          </p:txBody>
        </p:sp>
        <p:sp>
          <p:nvSpPr>
            <p:cNvPr id="79" name="TextBox 78">
              <a:extLst>
                <a:ext uri="{FF2B5EF4-FFF2-40B4-BE49-F238E27FC236}">
                  <a16:creationId xmlns:a16="http://schemas.microsoft.com/office/drawing/2014/main" id="{C21CAA70-9622-45F9-A8A1-660644207A85}"/>
                </a:ext>
              </a:extLst>
            </p:cNvPr>
            <p:cNvSpPr txBox="1"/>
            <p:nvPr/>
          </p:nvSpPr>
          <p:spPr>
            <a:xfrm>
              <a:off x="6848231" y="4043838"/>
              <a:ext cx="840630" cy="711275"/>
            </a:xfrm>
            <a:prstGeom prst="rect">
              <a:avLst/>
            </a:prstGeom>
          </p:spPr>
          <p:txBody>
            <a:bodyPr lIns="0" tIns="0" rIns="0" bIns="0" anchor="t"/>
            <a:lstStyle/>
            <a:p>
              <a:pPr marL="85726" indent="-85726" defTabSz="685800" fontAlgn="base">
                <a:spcBef>
                  <a:spcPct val="0"/>
                </a:spcBef>
                <a:spcAft>
                  <a:spcPct val="0"/>
                </a:spcAft>
                <a:buSzPts val="500"/>
                <a:buFont typeface="Arial Unicode MS"/>
                <a:buChar char="■"/>
                <a:defRPr/>
              </a:pPr>
              <a:r>
                <a:rPr lang="en-US" sz="1000" b="1" kern="1200">
                  <a:solidFill>
                    <a:schemeClr val="bg1"/>
                  </a:solidFill>
                  <a:latin typeface="+mj-lt"/>
                  <a:cs typeface="News Cycle" panose="020B0604020202020204" charset="2"/>
                </a:rPr>
                <a:t>Commercial role</a:t>
              </a:r>
            </a:p>
            <a:p>
              <a:pPr marL="85726" indent="-85726" defTabSz="685800" fontAlgn="base">
                <a:spcBef>
                  <a:spcPts val="450"/>
                </a:spcBef>
                <a:spcAft>
                  <a:spcPct val="0"/>
                </a:spcAft>
                <a:buSzPts val="500"/>
                <a:buFont typeface="Arial Unicode MS"/>
                <a:buChar char="■"/>
                <a:defRPr/>
              </a:pPr>
              <a:r>
                <a:rPr lang="en-US" sz="1000" b="1" kern="1200">
                  <a:solidFill>
                    <a:schemeClr val="bg1"/>
                  </a:solidFill>
                  <a:latin typeface="+mj-lt"/>
                  <a:cs typeface="News Cycle" panose="020B0604020202020204" charset="2"/>
                </a:rPr>
                <a:t>Mentoring by commercial leader</a:t>
              </a:r>
            </a:p>
          </p:txBody>
        </p:sp>
        <p:sp>
          <p:nvSpPr>
            <p:cNvPr id="80" name="Freeform 162">
              <a:extLst>
                <a:ext uri="{FF2B5EF4-FFF2-40B4-BE49-F238E27FC236}">
                  <a16:creationId xmlns:a16="http://schemas.microsoft.com/office/drawing/2014/main" id="{D6944862-0E12-43EF-9A54-45DD9942F174}"/>
                </a:ext>
              </a:extLst>
            </p:cNvPr>
            <p:cNvSpPr/>
            <p:nvPr/>
          </p:nvSpPr>
          <p:spPr>
            <a:xfrm>
              <a:off x="4792057" y="3775073"/>
              <a:ext cx="2947602" cy="208436"/>
            </a:xfrm>
            <a:custGeom>
              <a:avLst/>
              <a:gdLst/>
              <a:ahLst/>
              <a:cxnLst/>
              <a:rect l="l" t="t" r="r" b="b"/>
              <a:pathLst>
                <a:path w="3923843" h="261620">
                  <a:moveTo>
                    <a:pt x="0" y="261620"/>
                  </a:moveTo>
                  <a:lnTo>
                    <a:pt x="3923843" y="261620"/>
                  </a:lnTo>
                  <a:lnTo>
                    <a:pt x="3923843" y="0"/>
                  </a:lnTo>
                  <a:lnTo>
                    <a:pt x="0" y="0"/>
                  </a:lnTo>
                  <a:close/>
                </a:path>
              </a:pathLst>
            </a:custGeom>
            <a:solidFill>
              <a:srgbClr val="002060"/>
            </a:solidFill>
            <a:ln>
              <a:solidFill>
                <a:schemeClr val="bg1"/>
              </a:solidFill>
            </a:ln>
          </p:spPr>
          <p:txBody>
            <a:bodyPr/>
            <a:lstStyle/>
            <a:p>
              <a:endParaRPr lang="en-US"/>
            </a:p>
          </p:txBody>
        </p:sp>
        <p:sp>
          <p:nvSpPr>
            <p:cNvPr id="81" name="TextBox 80">
              <a:extLst>
                <a:ext uri="{FF2B5EF4-FFF2-40B4-BE49-F238E27FC236}">
                  <a16:creationId xmlns:a16="http://schemas.microsoft.com/office/drawing/2014/main" id="{78C0A3F2-96C1-4A37-A7DD-204D9C2C0CCC}"/>
                </a:ext>
              </a:extLst>
            </p:cNvPr>
            <p:cNvSpPr txBox="1"/>
            <p:nvPr/>
          </p:nvSpPr>
          <p:spPr>
            <a:xfrm>
              <a:off x="5239872" y="3810180"/>
              <a:ext cx="2038990" cy="142255"/>
            </a:xfrm>
            <a:prstGeom prst="rect">
              <a:avLst/>
            </a:prstGeom>
          </p:spPr>
          <p:txBody>
            <a:bodyPr wrap="none" lIns="0" tIns="0" rIns="0" bIns="0" anchor="t"/>
            <a:lstStyle/>
            <a:p>
              <a:pPr algn="ctr" defTabSz="685800" fontAlgn="base">
                <a:spcBef>
                  <a:spcPct val="0"/>
                </a:spcBef>
                <a:spcAft>
                  <a:spcPct val="0"/>
                </a:spcAft>
                <a:buClrTx/>
                <a:defRPr/>
              </a:pPr>
              <a:r>
                <a:rPr lang="en-US" sz="1000" b="1" kern="1200">
                  <a:solidFill>
                    <a:schemeClr val="bg1"/>
                  </a:solidFill>
                  <a:latin typeface="+mj-lt"/>
                  <a:cs typeface="News Cycle" panose="020B0604020202020204" charset="2"/>
                </a:rPr>
                <a:t>Opportunities for Gaining Them</a:t>
              </a:r>
            </a:p>
          </p:txBody>
        </p:sp>
        <p:sp>
          <p:nvSpPr>
            <p:cNvPr id="82" name="Freeform 164">
              <a:extLst>
                <a:ext uri="{FF2B5EF4-FFF2-40B4-BE49-F238E27FC236}">
                  <a16:creationId xmlns:a16="http://schemas.microsoft.com/office/drawing/2014/main" id="{BF48DF20-1F6B-4F2F-A1FC-0CF2DF176D31}"/>
                </a:ext>
              </a:extLst>
            </p:cNvPr>
            <p:cNvSpPr/>
            <p:nvPr/>
          </p:nvSpPr>
          <p:spPr>
            <a:xfrm>
              <a:off x="4760017" y="5279320"/>
              <a:ext cx="2930113" cy="195364"/>
            </a:xfrm>
            <a:custGeom>
              <a:avLst/>
              <a:gdLst/>
              <a:ahLst/>
              <a:cxnLst/>
              <a:rect l="l" t="t" r="r" b="b"/>
              <a:pathLst>
                <a:path w="3923843" h="261620">
                  <a:moveTo>
                    <a:pt x="0" y="261620"/>
                  </a:moveTo>
                  <a:lnTo>
                    <a:pt x="3923843" y="261620"/>
                  </a:lnTo>
                  <a:lnTo>
                    <a:pt x="3923843" y="0"/>
                  </a:lnTo>
                  <a:lnTo>
                    <a:pt x="0" y="0"/>
                  </a:lnTo>
                  <a:close/>
                </a:path>
              </a:pathLst>
            </a:custGeom>
            <a:noFill/>
            <a:ln w="25400" cap="sq">
              <a:noFill/>
            </a:ln>
          </p:spPr>
          <p:txBody>
            <a:bodyPr/>
            <a:lstStyle/>
            <a:p>
              <a:endParaRPr lang="en-US"/>
            </a:p>
          </p:txBody>
        </p:sp>
        <p:sp>
          <p:nvSpPr>
            <p:cNvPr id="83" name="Freeform 165">
              <a:extLst>
                <a:ext uri="{FF2B5EF4-FFF2-40B4-BE49-F238E27FC236}">
                  <a16:creationId xmlns:a16="http://schemas.microsoft.com/office/drawing/2014/main" id="{9B3C3BA8-7D1B-44E3-AD04-8B371BC131D9}"/>
                </a:ext>
              </a:extLst>
            </p:cNvPr>
            <p:cNvSpPr/>
            <p:nvPr/>
          </p:nvSpPr>
          <p:spPr>
            <a:xfrm>
              <a:off x="5299961" y="2772039"/>
              <a:ext cx="224744" cy="192442"/>
            </a:xfrm>
            <a:custGeom>
              <a:avLst/>
              <a:gdLst/>
              <a:ahLst/>
              <a:cxnLst/>
              <a:rect l="l" t="t" r="r" b="b"/>
              <a:pathLst>
                <a:path w="300965" h="257708">
                  <a:moveTo>
                    <a:pt x="300964" y="0"/>
                  </a:moveTo>
                  <a:lnTo>
                    <a:pt x="0" y="0"/>
                  </a:lnTo>
                  <a:lnTo>
                    <a:pt x="0" y="257709"/>
                  </a:lnTo>
                </a:path>
              </a:pathLst>
            </a:custGeom>
            <a:noFill/>
            <a:ln w="19050" cap="sq">
              <a:solidFill>
                <a:srgbClr val="0074BB"/>
              </a:solidFill>
            </a:ln>
          </p:spPr>
          <p:txBody>
            <a:bodyPr/>
            <a:lstStyle/>
            <a:p>
              <a:endParaRPr lang="en-US"/>
            </a:p>
          </p:txBody>
        </p:sp>
        <p:sp>
          <p:nvSpPr>
            <p:cNvPr id="84" name="Freeform 166">
              <a:extLst>
                <a:ext uri="{FF2B5EF4-FFF2-40B4-BE49-F238E27FC236}">
                  <a16:creationId xmlns:a16="http://schemas.microsoft.com/office/drawing/2014/main" id="{D3DA043E-0E92-4485-A765-DDFEE876BFE8}"/>
                </a:ext>
              </a:extLst>
            </p:cNvPr>
            <p:cNvSpPr/>
            <p:nvPr/>
          </p:nvSpPr>
          <p:spPr>
            <a:xfrm>
              <a:off x="5259904" y="2921395"/>
              <a:ext cx="80109" cy="43084"/>
            </a:xfrm>
            <a:custGeom>
              <a:avLst/>
              <a:gdLst/>
              <a:ahLst/>
              <a:cxnLst/>
              <a:rect l="l" t="t" r="r" b="b"/>
              <a:pathLst>
                <a:path w="107277" h="57696">
                  <a:moveTo>
                    <a:pt x="107277" y="0"/>
                  </a:moveTo>
                  <a:lnTo>
                    <a:pt x="53632" y="57696"/>
                  </a:lnTo>
                  <a:lnTo>
                    <a:pt x="0" y="0"/>
                  </a:lnTo>
                </a:path>
              </a:pathLst>
            </a:custGeom>
            <a:noFill/>
            <a:ln w="19050" cap="sq">
              <a:solidFill>
                <a:srgbClr val="0074BB"/>
              </a:solidFill>
            </a:ln>
          </p:spPr>
          <p:txBody>
            <a:bodyPr/>
            <a:lstStyle/>
            <a:p>
              <a:endParaRPr lang="en-US"/>
            </a:p>
          </p:txBody>
        </p:sp>
        <p:grpSp>
          <p:nvGrpSpPr>
            <p:cNvPr id="85" name="Group 84">
              <a:extLst>
                <a:ext uri="{FF2B5EF4-FFF2-40B4-BE49-F238E27FC236}">
                  <a16:creationId xmlns:a16="http://schemas.microsoft.com/office/drawing/2014/main" id="{1BAF6A7C-B170-4B5B-933E-4218A38A4FB1}"/>
                </a:ext>
              </a:extLst>
            </p:cNvPr>
            <p:cNvGrpSpPr/>
            <p:nvPr/>
          </p:nvGrpSpPr>
          <p:grpSpPr>
            <a:xfrm>
              <a:off x="4823429" y="2772039"/>
              <a:ext cx="2916229" cy="417207"/>
              <a:chOff x="5695950" y="1988374"/>
              <a:chExt cx="3905250" cy="558700"/>
            </a:xfrm>
          </p:grpSpPr>
          <p:sp>
            <p:nvSpPr>
              <p:cNvPr id="93" name="Freeform 26">
                <a:extLst>
                  <a:ext uri="{FF2B5EF4-FFF2-40B4-BE49-F238E27FC236}">
                    <a16:creationId xmlns:a16="http://schemas.microsoft.com/office/drawing/2014/main" id="{39ECE389-04B8-4024-98DC-E55950F743F3}"/>
                  </a:ext>
                </a:extLst>
              </p:cNvPr>
              <p:cNvSpPr/>
              <p:nvPr/>
            </p:nvSpPr>
            <p:spPr>
              <a:xfrm>
                <a:off x="8668116" y="1988374"/>
                <a:ext cx="300965" cy="257708"/>
              </a:xfrm>
              <a:custGeom>
                <a:avLst/>
                <a:gdLst/>
                <a:ahLst/>
                <a:cxnLst/>
                <a:rect l="l" t="t" r="r" b="b"/>
                <a:pathLst>
                  <a:path w="300965" h="257708">
                    <a:moveTo>
                      <a:pt x="0" y="0"/>
                    </a:moveTo>
                    <a:lnTo>
                      <a:pt x="300964" y="0"/>
                    </a:lnTo>
                    <a:lnTo>
                      <a:pt x="300964" y="257709"/>
                    </a:lnTo>
                  </a:path>
                </a:pathLst>
              </a:custGeom>
              <a:noFill/>
              <a:ln w="19050" cap="sq">
                <a:solidFill>
                  <a:srgbClr val="0074BB"/>
                </a:solidFill>
              </a:ln>
            </p:spPr>
            <p:txBody>
              <a:bodyPr/>
              <a:lstStyle/>
              <a:p>
                <a:endParaRPr lang="en-US"/>
              </a:p>
            </p:txBody>
          </p:sp>
          <p:sp>
            <p:nvSpPr>
              <p:cNvPr id="94" name="Freeform 27">
                <a:extLst>
                  <a:ext uri="{FF2B5EF4-FFF2-40B4-BE49-F238E27FC236}">
                    <a16:creationId xmlns:a16="http://schemas.microsoft.com/office/drawing/2014/main" id="{64283D91-4219-40BB-9044-7A9BE0336E6D}"/>
                  </a:ext>
                </a:extLst>
              </p:cNvPr>
              <p:cNvSpPr/>
              <p:nvPr/>
            </p:nvSpPr>
            <p:spPr>
              <a:xfrm>
                <a:off x="8915444" y="2188382"/>
                <a:ext cx="107277" cy="57696"/>
              </a:xfrm>
              <a:custGeom>
                <a:avLst/>
                <a:gdLst/>
                <a:ahLst/>
                <a:cxnLst/>
                <a:rect l="l" t="t" r="r" b="b"/>
                <a:pathLst>
                  <a:path w="107277" h="57696">
                    <a:moveTo>
                      <a:pt x="0" y="0"/>
                    </a:moveTo>
                    <a:lnTo>
                      <a:pt x="53645" y="57696"/>
                    </a:lnTo>
                    <a:lnTo>
                      <a:pt x="107277" y="0"/>
                    </a:lnTo>
                  </a:path>
                </a:pathLst>
              </a:custGeom>
              <a:noFill/>
              <a:ln w="19050" cap="sq">
                <a:solidFill>
                  <a:srgbClr val="0074BB"/>
                </a:solidFill>
              </a:ln>
            </p:spPr>
            <p:txBody>
              <a:bodyPr/>
              <a:lstStyle/>
              <a:p>
                <a:endParaRPr lang="en-US"/>
              </a:p>
            </p:txBody>
          </p:sp>
          <p:sp>
            <p:nvSpPr>
              <p:cNvPr id="95" name="Freeform 28">
                <a:extLst>
                  <a:ext uri="{FF2B5EF4-FFF2-40B4-BE49-F238E27FC236}">
                    <a16:creationId xmlns:a16="http://schemas.microsoft.com/office/drawing/2014/main" id="{72151861-CF42-4927-8221-93E668F48F0C}"/>
                  </a:ext>
                </a:extLst>
              </p:cNvPr>
              <p:cNvSpPr/>
              <p:nvPr/>
            </p:nvSpPr>
            <p:spPr>
              <a:xfrm>
                <a:off x="5695950" y="2285454"/>
                <a:ext cx="3905250" cy="261620"/>
              </a:xfrm>
              <a:custGeom>
                <a:avLst/>
                <a:gdLst/>
                <a:ahLst/>
                <a:cxnLst/>
                <a:rect l="l" t="t" r="r" b="b"/>
                <a:pathLst>
                  <a:path w="3905250" h="261620">
                    <a:moveTo>
                      <a:pt x="0" y="261620"/>
                    </a:moveTo>
                    <a:lnTo>
                      <a:pt x="3905250" y="261620"/>
                    </a:lnTo>
                    <a:lnTo>
                      <a:pt x="3905250" y="0"/>
                    </a:lnTo>
                    <a:lnTo>
                      <a:pt x="0" y="0"/>
                    </a:lnTo>
                    <a:close/>
                  </a:path>
                </a:pathLst>
              </a:custGeom>
              <a:solidFill>
                <a:srgbClr val="002060"/>
              </a:solidFill>
            </p:spPr>
            <p:txBody>
              <a:bodyPr/>
              <a:lstStyle/>
              <a:p>
                <a:endParaRPr lang="en-US"/>
              </a:p>
            </p:txBody>
          </p:sp>
        </p:grpSp>
        <p:sp>
          <p:nvSpPr>
            <p:cNvPr id="86" name="TextBox 85">
              <a:extLst>
                <a:ext uri="{FF2B5EF4-FFF2-40B4-BE49-F238E27FC236}">
                  <a16:creationId xmlns:a16="http://schemas.microsoft.com/office/drawing/2014/main" id="{21520224-3F00-48F1-BF92-3B88C21FEBCE}"/>
                </a:ext>
              </a:extLst>
            </p:cNvPr>
            <p:cNvSpPr txBox="1"/>
            <p:nvPr/>
          </p:nvSpPr>
          <p:spPr>
            <a:xfrm>
              <a:off x="5671473" y="3032529"/>
              <a:ext cx="1232480" cy="114921"/>
            </a:xfrm>
            <a:prstGeom prst="rect">
              <a:avLst/>
            </a:prstGeom>
          </p:spPr>
          <p:txBody>
            <a:bodyPr wrap="none" lIns="0" tIns="0" rIns="0" bIns="0" anchor="t"/>
            <a:lstStyle/>
            <a:p>
              <a:pPr algn="ctr" defTabSz="685800" fontAlgn="base">
                <a:spcBef>
                  <a:spcPct val="0"/>
                </a:spcBef>
                <a:spcAft>
                  <a:spcPct val="0"/>
                </a:spcAft>
                <a:buClrTx/>
                <a:defRPr/>
              </a:pPr>
              <a:r>
                <a:rPr lang="en-US" sz="1000" b="1" kern="1200">
                  <a:solidFill>
                    <a:schemeClr val="bg1"/>
                  </a:solidFill>
                  <a:latin typeface="+mj-lt"/>
                  <a:cs typeface="News Cycle" panose="020B0604020202020204" charset="2"/>
                </a:rPr>
                <a:t>Critical Experiences</a:t>
              </a:r>
            </a:p>
          </p:txBody>
        </p:sp>
        <p:sp>
          <p:nvSpPr>
            <p:cNvPr id="87" name="TextBox 86">
              <a:extLst>
                <a:ext uri="{FF2B5EF4-FFF2-40B4-BE49-F238E27FC236}">
                  <a16:creationId xmlns:a16="http://schemas.microsoft.com/office/drawing/2014/main" id="{4A6CE839-02E4-4C8E-9C4C-D6BC49EAFA47}"/>
                </a:ext>
              </a:extLst>
            </p:cNvPr>
            <p:cNvSpPr txBox="1"/>
            <p:nvPr/>
          </p:nvSpPr>
          <p:spPr>
            <a:xfrm>
              <a:off x="6902724" y="3320221"/>
              <a:ext cx="739726" cy="426765"/>
            </a:xfrm>
            <a:prstGeom prst="rect">
              <a:avLst/>
            </a:prstGeom>
          </p:spPr>
          <p:txBody>
            <a:bodyPr lIns="0" tIns="0" rIns="0" bIns="0" anchor="t"/>
            <a:lstStyle/>
            <a:p>
              <a:pPr algn="ctr" defTabSz="685800" fontAlgn="base">
                <a:spcBef>
                  <a:spcPct val="0"/>
                </a:spcBef>
                <a:spcAft>
                  <a:spcPct val="0"/>
                </a:spcAft>
                <a:buClrTx/>
                <a:defRPr/>
              </a:pPr>
              <a:r>
                <a:rPr lang="en-US" sz="1000" b="1" kern="1200">
                  <a:solidFill>
                    <a:schemeClr val="bg1"/>
                  </a:solidFill>
                  <a:latin typeface="+mj-lt"/>
                  <a:cs typeface="News Cycle" panose="020B0604020202020204" charset="2"/>
                </a:rPr>
                <a:t>Leading key customer relationship</a:t>
              </a:r>
            </a:p>
          </p:txBody>
        </p:sp>
        <p:sp>
          <p:nvSpPr>
            <p:cNvPr id="88" name="TextBox 87">
              <a:extLst>
                <a:ext uri="{FF2B5EF4-FFF2-40B4-BE49-F238E27FC236}">
                  <a16:creationId xmlns:a16="http://schemas.microsoft.com/office/drawing/2014/main" id="{D05BDB40-B43F-4F33-B6F6-BA272B72465E}"/>
                </a:ext>
              </a:extLst>
            </p:cNvPr>
            <p:cNvSpPr txBox="1"/>
            <p:nvPr/>
          </p:nvSpPr>
          <p:spPr>
            <a:xfrm>
              <a:off x="4894863" y="3377038"/>
              <a:ext cx="796628" cy="284510"/>
            </a:xfrm>
            <a:prstGeom prst="rect">
              <a:avLst/>
            </a:prstGeom>
          </p:spPr>
          <p:txBody>
            <a:bodyPr lIns="0" tIns="0" rIns="0" bIns="0" anchor="t"/>
            <a:lstStyle/>
            <a:p>
              <a:pPr algn="ctr" defTabSz="685800" fontAlgn="base">
                <a:spcBef>
                  <a:spcPct val="0"/>
                </a:spcBef>
                <a:spcAft>
                  <a:spcPct val="0"/>
                </a:spcAft>
                <a:buClrTx/>
                <a:defRPr/>
              </a:pPr>
              <a:r>
                <a:rPr lang="en-US" sz="1000" b="1" kern="1200">
                  <a:solidFill>
                    <a:schemeClr val="bg1"/>
                  </a:solidFill>
                  <a:latin typeface="+mj-lt"/>
                  <a:cs typeface="News Cycle" panose="020B0604020202020204" charset="2"/>
                </a:rPr>
                <a:t>Profit margin calculation</a:t>
              </a:r>
            </a:p>
          </p:txBody>
        </p:sp>
        <p:sp>
          <p:nvSpPr>
            <p:cNvPr id="89" name="TextBox 88">
              <a:extLst>
                <a:ext uri="{FF2B5EF4-FFF2-40B4-BE49-F238E27FC236}">
                  <a16:creationId xmlns:a16="http://schemas.microsoft.com/office/drawing/2014/main" id="{941BF581-4C2B-4C51-AB45-FD6AE5F5F688}"/>
                </a:ext>
              </a:extLst>
            </p:cNvPr>
            <p:cNvSpPr txBox="1"/>
            <p:nvPr/>
          </p:nvSpPr>
          <p:spPr>
            <a:xfrm>
              <a:off x="5859915" y="3313268"/>
              <a:ext cx="834563" cy="426765"/>
            </a:xfrm>
            <a:prstGeom prst="rect">
              <a:avLst/>
            </a:prstGeom>
          </p:spPr>
          <p:txBody>
            <a:bodyPr lIns="0" tIns="0" rIns="0" bIns="0" anchor="t"/>
            <a:lstStyle/>
            <a:p>
              <a:pPr algn="ctr" defTabSz="685800" fontAlgn="base">
                <a:spcBef>
                  <a:spcPct val="0"/>
                </a:spcBef>
                <a:spcAft>
                  <a:spcPct val="0"/>
                </a:spcAft>
                <a:buClrTx/>
                <a:defRPr/>
              </a:pPr>
              <a:r>
                <a:rPr lang="en-US" sz="1000" b="1" kern="1200">
                  <a:solidFill>
                    <a:schemeClr val="bg1"/>
                  </a:solidFill>
                  <a:latin typeface="+mj-lt"/>
                  <a:cs typeface="News Cycle" panose="020B0604020202020204" charset="2"/>
                </a:rPr>
                <a:t>Preparation of project risk assessment</a:t>
              </a:r>
            </a:p>
          </p:txBody>
        </p:sp>
        <p:sp>
          <p:nvSpPr>
            <p:cNvPr id="90" name="Freeform 182">
              <a:extLst>
                <a:ext uri="{FF2B5EF4-FFF2-40B4-BE49-F238E27FC236}">
                  <a16:creationId xmlns:a16="http://schemas.microsoft.com/office/drawing/2014/main" id="{D9C4A4F4-E7BF-472D-8995-DEAF7ADE7F9E}"/>
                </a:ext>
              </a:extLst>
            </p:cNvPr>
            <p:cNvSpPr/>
            <p:nvPr/>
          </p:nvSpPr>
          <p:spPr>
            <a:xfrm>
              <a:off x="5383231" y="2689079"/>
              <a:ext cx="1810034" cy="184027"/>
            </a:xfrm>
            <a:custGeom>
              <a:avLst/>
              <a:gdLst/>
              <a:ahLst/>
              <a:cxnLst/>
              <a:rect l="l" t="t" r="r" b="b"/>
              <a:pathLst>
                <a:path w="2423896" h="287274">
                  <a:moveTo>
                    <a:pt x="0" y="287274"/>
                  </a:moveTo>
                  <a:lnTo>
                    <a:pt x="2423896" y="287274"/>
                  </a:lnTo>
                  <a:lnTo>
                    <a:pt x="2423896" y="0"/>
                  </a:lnTo>
                  <a:lnTo>
                    <a:pt x="0" y="0"/>
                  </a:lnTo>
                  <a:close/>
                </a:path>
              </a:pathLst>
            </a:custGeom>
            <a:solidFill>
              <a:srgbClr val="002060"/>
            </a:solidFill>
          </p:spPr>
          <p:txBody>
            <a:bodyPr/>
            <a:lstStyle/>
            <a:p>
              <a:endParaRPr lang="en-US"/>
            </a:p>
          </p:txBody>
        </p:sp>
        <p:sp>
          <p:nvSpPr>
            <p:cNvPr id="91" name="TextBox 90">
              <a:extLst>
                <a:ext uri="{FF2B5EF4-FFF2-40B4-BE49-F238E27FC236}">
                  <a16:creationId xmlns:a16="http://schemas.microsoft.com/office/drawing/2014/main" id="{343ED40E-A56E-466A-9E39-18A169FBBF47}"/>
                </a:ext>
              </a:extLst>
            </p:cNvPr>
            <p:cNvSpPr txBox="1"/>
            <p:nvPr/>
          </p:nvSpPr>
          <p:spPr>
            <a:xfrm>
              <a:off x="5397356" y="2702331"/>
              <a:ext cx="1782930" cy="171916"/>
            </a:xfrm>
            <a:prstGeom prst="rect">
              <a:avLst/>
            </a:prstGeom>
          </p:spPr>
          <p:txBody>
            <a:bodyPr lIns="0" tIns="0" rIns="0" bIns="0" anchor="ctr"/>
            <a:lstStyle/>
            <a:p>
              <a:pPr algn="ctr" defTabSz="685800" fontAlgn="base">
                <a:spcBef>
                  <a:spcPct val="0"/>
                </a:spcBef>
                <a:spcAft>
                  <a:spcPct val="0"/>
                </a:spcAft>
                <a:buClrTx/>
                <a:defRPr/>
              </a:pPr>
              <a:r>
                <a:rPr lang="en-US" sz="1000" b="1" kern="1200" cap="small">
                  <a:solidFill>
                    <a:schemeClr val="bg1"/>
                  </a:solidFill>
                  <a:latin typeface="+mj-lt"/>
                  <a:cs typeface="News Cycle" panose="020B0604020202020204" charset="2"/>
                </a:rPr>
                <a:t>Aspiration: Functional Leader</a:t>
              </a:r>
            </a:p>
          </p:txBody>
        </p:sp>
        <p:sp>
          <p:nvSpPr>
            <p:cNvPr id="92" name="Freeform 184">
              <a:extLst>
                <a:ext uri="{FF2B5EF4-FFF2-40B4-BE49-F238E27FC236}">
                  <a16:creationId xmlns:a16="http://schemas.microsoft.com/office/drawing/2014/main" id="{E221FB0D-7944-4AA6-9577-3A1165400BA9}"/>
                </a:ext>
              </a:extLst>
            </p:cNvPr>
            <p:cNvSpPr/>
            <p:nvPr/>
          </p:nvSpPr>
          <p:spPr>
            <a:xfrm>
              <a:off x="5383231" y="2694857"/>
              <a:ext cx="1810034" cy="178250"/>
            </a:xfrm>
            <a:custGeom>
              <a:avLst/>
              <a:gdLst/>
              <a:ahLst/>
              <a:cxnLst/>
              <a:rect l="l" t="t" r="r" b="b"/>
              <a:pathLst>
                <a:path w="2423896" h="287274">
                  <a:moveTo>
                    <a:pt x="0" y="287274"/>
                  </a:moveTo>
                  <a:lnTo>
                    <a:pt x="2423896" y="287274"/>
                  </a:lnTo>
                  <a:lnTo>
                    <a:pt x="2423896" y="0"/>
                  </a:lnTo>
                  <a:lnTo>
                    <a:pt x="0" y="0"/>
                  </a:lnTo>
                  <a:close/>
                </a:path>
              </a:pathLst>
            </a:custGeom>
            <a:noFill/>
            <a:ln w="19050" cap="sq">
              <a:solidFill>
                <a:srgbClr val="FFFEFF"/>
              </a:solidFill>
            </a:ln>
          </p:spPr>
          <p:txBody>
            <a:bodyPr/>
            <a:lstStyle/>
            <a:p>
              <a:endParaRPr lang="en-US"/>
            </a:p>
          </p:txBody>
        </p:sp>
      </p:grpSp>
      <p:sp>
        <p:nvSpPr>
          <p:cNvPr id="62" name="Text">
            <a:extLst>
              <a:ext uri="{FF2B5EF4-FFF2-40B4-BE49-F238E27FC236}">
                <a16:creationId xmlns:a16="http://schemas.microsoft.com/office/drawing/2014/main" id="{9F7DDDBB-C9C3-4F3F-A1D4-5FD99D0C501A}"/>
              </a:ext>
            </a:extLst>
          </p:cNvPr>
          <p:cNvSpPr txBox="1">
            <a:spLocks/>
          </p:cNvSpPr>
          <p:nvPr/>
        </p:nvSpPr>
        <p:spPr>
          <a:xfrm>
            <a:off x="8770946" y="4626338"/>
            <a:ext cx="129844"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b">
            <a:spAutoFit/>
          </a:bodyPr>
          <a:lstStyle>
            <a:defPPr>
              <a:defRPr lang="en-US"/>
            </a:defPPr>
            <a:lvl1pPr marL="0" algn="ctr" defTabSz="1714457" rtl="0" eaLnBrk="1" latinLnBrk="0" hangingPunct="1">
              <a:defRPr sz="1000" kern="1200">
                <a:solidFill>
                  <a:srgbClr val="FFFFFF"/>
                </a:solidFill>
                <a:latin typeface="Graphik"/>
                <a:ea typeface="Graphik"/>
                <a:cs typeface="Graphik"/>
                <a:sym typeface="Graphi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85843" hangingPunct="0">
              <a:spcBef>
                <a:spcPts val="1238"/>
              </a:spcBef>
              <a:buClrTx/>
              <a:defRPr/>
            </a:pPr>
            <a:fld id="{86CB4B4D-7CA3-9044-876B-883B54F8677D}" type="slidenum">
              <a:rPr lang="en-US" sz="750" kern="0">
                <a:solidFill>
                  <a:schemeClr val="tx1"/>
                </a:solidFill>
                <a:latin typeface="+mj-lt"/>
              </a:rPr>
              <a:pPr defTabSz="1285843" hangingPunct="0">
                <a:spcBef>
                  <a:spcPts val="1238"/>
                </a:spcBef>
                <a:buClrTx/>
                <a:defRPr/>
              </a:pPr>
              <a:t>5</a:t>
            </a:fld>
            <a:endParaRPr lang="en-US" sz="750" kern="0">
              <a:solidFill>
                <a:schemeClr val="tx1"/>
              </a:solidFill>
              <a:latin typeface="+mj-lt"/>
            </a:endParaRPr>
          </a:p>
        </p:txBody>
      </p:sp>
      <p:sp>
        <p:nvSpPr>
          <p:cNvPr id="64" name="Freeform 162">
            <a:extLst>
              <a:ext uri="{FF2B5EF4-FFF2-40B4-BE49-F238E27FC236}">
                <a16:creationId xmlns:a16="http://schemas.microsoft.com/office/drawing/2014/main" id="{F4DB6135-26DB-4FB3-8D2F-0CB6B2869470}"/>
              </a:ext>
            </a:extLst>
          </p:cNvPr>
          <p:cNvSpPr/>
          <p:nvPr/>
        </p:nvSpPr>
        <p:spPr>
          <a:xfrm>
            <a:off x="4886944" y="3979954"/>
            <a:ext cx="3824467" cy="253916"/>
          </a:xfrm>
          <a:custGeom>
            <a:avLst/>
            <a:gdLst/>
            <a:ahLst/>
            <a:cxnLst/>
            <a:rect l="l" t="t" r="r" b="b"/>
            <a:pathLst>
              <a:path w="3923843" h="261620">
                <a:moveTo>
                  <a:pt x="0" y="261620"/>
                </a:moveTo>
                <a:lnTo>
                  <a:pt x="3923843" y="261620"/>
                </a:lnTo>
                <a:lnTo>
                  <a:pt x="3923843" y="0"/>
                </a:lnTo>
                <a:lnTo>
                  <a:pt x="0" y="0"/>
                </a:lnTo>
                <a:close/>
              </a:path>
            </a:pathLst>
          </a:custGeom>
          <a:solidFill>
            <a:srgbClr val="002060"/>
          </a:solidFill>
          <a:ln>
            <a:solidFill>
              <a:schemeClr val="bg1"/>
            </a:solidFill>
          </a:ln>
        </p:spPr>
        <p:txBody>
          <a:bodyPr/>
          <a:lstStyle/>
          <a:p>
            <a:endParaRPr lang="en-US"/>
          </a:p>
        </p:txBody>
      </p:sp>
      <p:sp>
        <p:nvSpPr>
          <p:cNvPr id="2" name="TextBox 1">
            <a:extLst>
              <a:ext uri="{FF2B5EF4-FFF2-40B4-BE49-F238E27FC236}">
                <a16:creationId xmlns:a16="http://schemas.microsoft.com/office/drawing/2014/main" id="{1262FDA9-B1F0-4FB8-8076-374AD167191A}"/>
              </a:ext>
            </a:extLst>
          </p:cNvPr>
          <p:cNvSpPr txBox="1"/>
          <p:nvPr/>
        </p:nvSpPr>
        <p:spPr>
          <a:xfrm>
            <a:off x="6073860" y="3978030"/>
            <a:ext cx="1786188" cy="400110"/>
          </a:xfrm>
          <a:prstGeom prst="rect">
            <a:avLst/>
          </a:prstGeom>
          <a:noFill/>
        </p:spPr>
        <p:txBody>
          <a:bodyPr wrap="square" rtlCol="0">
            <a:spAutoFit/>
          </a:bodyPr>
          <a:lstStyle/>
          <a:p>
            <a:r>
              <a:rPr lang="en-US" altLang="en-US" sz="1000" b="1">
                <a:solidFill>
                  <a:schemeClr val="bg1"/>
                </a:solidFill>
                <a:latin typeface="+mj-lt"/>
              </a:rPr>
              <a:t>Leadership Capability</a:t>
            </a:r>
          </a:p>
          <a:p>
            <a:endParaRPr lang="en-US" sz="1000">
              <a:solidFill>
                <a:schemeClr val="bg1"/>
              </a:solidFill>
              <a:latin typeface="+mj-lt"/>
            </a:endParaRPr>
          </a:p>
        </p:txBody>
      </p:sp>
    </p:spTree>
    <p:extLst>
      <p:ext uri="{BB962C8B-B14F-4D97-AF65-F5344CB8AC3E}">
        <p14:creationId xmlns:p14="http://schemas.microsoft.com/office/powerpoint/2010/main" val="41337748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left)">
                                      <p:cBhvr>
                                        <p:cTn id="10" dur="500"/>
                                        <p:tgtEl>
                                          <p:spTgt spid="6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D73AB7-53A4-B612-3A33-AF1E980CF605}"/>
              </a:ext>
            </a:extLst>
          </p:cNvPr>
          <p:cNvSpPr>
            <a:spLocks noGrp="1"/>
          </p:cNvSpPr>
          <p:nvPr>
            <p:ph type="title" idx="4294967295"/>
          </p:nvPr>
        </p:nvSpPr>
        <p:spPr>
          <a:xfrm>
            <a:off x="139882" y="207659"/>
            <a:ext cx="8796338" cy="234950"/>
          </a:xfrm>
        </p:spPr>
        <p:txBody>
          <a:bodyPr/>
          <a:lstStyle/>
          <a:p>
            <a:br>
              <a:rPr lang="en-US"/>
            </a:br>
            <a:r>
              <a:rPr lang="en-US" sz="2400" b="1">
                <a:solidFill>
                  <a:srgbClr val="00B0F0"/>
                </a:solidFill>
                <a:latin typeface="Century Gothic" panose="020B0502020202020204" pitchFamily="34" charset="0"/>
                <a:cs typeface="Arial"/>
              </a:rPr>
              <a:t>Download the success factors app</a:t>
            </a:r>
          </a:p>
        </p:txBody>
      </p:sp>
      <p:pic>
        <p:nvPicPr>
          <p:cNvPr id="4" name="vid 2 cpm">
            <a:hlinkClick r:id="" action="ppaction://media"/>
            <a:extLst>
              <a:ext uri="{FF2B5EF4-FFF2-40B4-BE49-F238E27FC236}">
                <a16:creationId xmlns:a16="http://schemas.microsoft.com/office/drawing/2014/main" id="{3F5290FF-503F-DF30-4E00-8830776A71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38468" y="1028562"/>
            <a:ext cx="1575435" cy="3437313"/>
          </a:xfrm>
          <a:prstGeom prst="rect">
            <a:avLst/>
          </a:prstGeom>
        </p:spPr>
      </p:pic>
      <p:pic>
        <p:nvPicPr>
          <p:cNvPr id="5" name="Picture 4">
            <a:extLst>
              <a:ext uri="{FF2B5EF4-FFF2-40B4-BE49-F238E27FC236}">
                <a16:creationId xmlns:a16="http://schemas.microsoft.com/office/drawing/2014/main" id="{05209AAA-D33D-4EB4-0B6F-9102067469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563" y="899456"/>
            <a:ext cx="1905415" cy="3657356"/>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3F6CB41B-69E0-C635-06DF-CCBB1A24E478}"/>
              </a:ext>
            </a:extLst>
          </p:cNvPr>
          <p:cNvSpPr txBox="1"/>
          <p:nvPr/>
        </p:nvSpPr>
        <p:spPr>
          <a:xfrm>
            <a:off x="3503540" y="3168891"/>
            <a:ext cx="2069022" cy="415498"/>
          </a:xfrm>
          <a:prstGeom prst="rect">
            <a:avLst/>
          </a:prstGeom>
          <a:noFill/>
        </p:spPr>
        <p:txBody>
          <a:bodyPr wrap="square" rtlCol="0">
            <a:spAutoFit/>
          </a:bodyPr>
          <a:lstStyle/>
          <a:p>
            <a:pPr defTabSz="685800">
              <a:buClrTx/>
              <a:defRPr/>
            </a:pPr>
            <a:r>
              <a:rPr lang="en-US" sz="1050" kern="1200">
                <a:latin typeface="MS London" panose="020B0503020203020204" pitchFamily="34" charset="0"/>
                <a:ea typeface="+mn-ea"/>
                <a:cs typeface="+mn-cs"/>
              </a:rPr>
              <a:t>Tap on the ‘Log In with QR Code’ and scan then sign in!</a:t>
            </a:r>
          </a:p>
        </p:txBody>
      </p:sp>
      <p:pic>
        <p:nvPicPr>
          <p:cNvPr id="7" name="Picture 6">
            <a:extLst>
              <a:ext uri="{FF2B5EF4-FFF2-40B4-BE49-F238E27FC236}">
                <a16:creationId xmlns:a16="http://schemas.microsoft.com/office/drawing/2014/main" id="{310A1B77-8CC7-70F4-F01D-69AECB0BB6D7}"/>
              </a:ext>
            </a:extLst>
          </p:cNvPr>
          <p:cNvPicPr>
            <a:picLocks noChangeAspect="1"/>
          </p:cNvPicPr>
          <p:nvPr/>
        </p:nvPicPr>
        <p:blipFill>
          <a:blip r:embed="rId6"/>
          <a:stretch>
            <a:fillRect/>
          </a:stretch>
        </p:blipFill>
        <p:spPr>
          <a:xfrm>
            <a:off x="1570150" y="2740433"/>
            <a:ext cx="1299782" cy="1397312"/>
          </a:xfrm>
          <a:prstGeom prst="rect">
            <a:avLst/>
          </a:prstGeom>
        </p:spPr>
      </p:pic>
      <p:pic>
        <p:nvPicPr>
          <p:cNvPr id="8" name="Picture 7">
            <a:extLst>
              <a:ext uri="{FF2B5EF4-FFF2-40B4-BE49-F238E27FC236}">
                <a16:creationId xmlns:a16="http://schemas.microsoft.com/office/drawing/2014/main" id="{B2F93995-9248-3020-06E5-B3783518FCA4}"/>
              </a:ext>
              <a:ext uri="{C183D7F6-B498-43B3-948B-1728B52AA6E4}">
                <adec:decorative xmlns:adec="http://schemas.microsoft.com/office/drawing/2017/decorative" val="1"/>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5126838" flipH="1" flipV="1">
            <a:off x="3167496" y="3089866"/>
            <a:ext cx="498753" cy="1092544"/>
          </a:xfrm>
          <a:prstGeom prst="rect">
            <a:avLst/>
          </a:prstGeom>
        </p:spPr>
      </p:pic>
    </p:spTree>
    <p:extLst>
      <p:ext uri="{BB962C8B-B14F-4D97-AF65-F5344CB8AC3E}">
        <p14:creationId xmlns:p14="http://schemas.microsoft.com/office/powerpoint/2010/main" val="14643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0">
            <a:extLst>
              <a:ext uri="{FF2B5EF4-FFF2-40B4-BE49-F238E27FC236}">
                <a16:creationId xmlns:a16="http://schemas.microsoft.com/office/drawing/2014/main" id="{C57DD45F-86C1-ADB1-BE02-A9BCA87BA9AE}"/>
              </a:ext>
            </a:extLst>
          </p:cNvPr>
          <p:cNvSpPr/>
          <p:nvPr/>
        </p:nvSpPr>
        <p:spPr>
          <a:xfrm>
            <a:off x="310253" y="426599"/>
            <a:ext cx="1826276" cy="4290302"/>
          </a:xfrm>
          <a:custGeom>
            <a:avLst/>
            <a:gdLst/>
            <a:ahLst/>
            <a:cxnLst/>
            <a:rect l="l" t="t" r="r" b="b"/>
            <a:pathLst>
              <a:path w="2459990" h="6181725">
                <a:moveTo>
                  <a:pt x="2459735" y="0"/>
                </a:moveTo>
                <a:lnTo>
                  <a:pt x="0" y="0"/>
                </a:lnTo>
                <a:lnTo>
                  <a:pt x="0" y="6181344"/>
                </a:lnTo>
                <a:lnTo>
                  <a:pt x="2459735" y="6181344"/>
                </a:lnTo>
                <a:lnTo>
                  <a:pt x="2459735" y="0"/>
                </a:lnTo>
                <a:close/>
              </a:path>
            </a:pathLst>
          </a:custGeom>
          <a:solidFill>
            <a:srgbClr val="D9D9D9"/>
          </a:solidFill>
        </p:spPr>
        <p:txBody>
          <a:bodyPr wrap="square" lIns="0" tIns="0" rIns="0" bIns="0" rtlCol="0"/>
          <a:lstStyle/>
          <a:p>
            <a:endParaRPr sz="1050"/>
          </a:p>
        </p:txBody>
      </p:sp>
      <p:sp>
        <p:nvSpPr>
          <p:cNvPr id="2" name="Title 1">
            <a:extLst>
              <a:ext uri="{FF2B5EF4-FFF2-40B4-BE49-F238E27FC236}">
                <a16:creationId xmlns:a16="http://schemas.microsoft.com/office/drawing/2014/main" id="{88409FD1-6ECF-1FF0-2A63-5807C7466FBE}"/>
              </a:ext>
            </a:extLst>
          </p:cNvPr>
          <p:cNvSpPr>
            <a:spLocks noGrp="1"/>
          </p:cNvSpPr>
          <p:nvPr>
            <p:ph type="title" idx="4294967295"/>
          </p:nvPr>
        </p:nvSpPr>
        <p:spPr>
          <a:xfrm>
            <a:off x="576691" y="146591"/>
            <a:ext cx="8219218" cy="217900"/>
          </a:xfrm>
        </p:spPr>
        <p:txBody>
          <a:bodyPr/>
          <a:lstStyle/>
          <a:p>
            <a:r>
              <a:rPr lang="en-US" sz="2400" b="1">
                <a:solidFill>
                  <a:srgbClr val="00B0F0"/>
                </a:solidFill>
                <a:latin typeface="Century Gothic" panose="020B0502020202020204" pitchFamily="34" charset="0"/>
                <a:cs typeface="Arial"/>
              </a:rPr>
              <a:t>Activities                    Status                       Achievements</a:t>
            </a:r>
          </a:p>
        </p:txBody>
      </p:sp>
      <p:sp>
        <p:nvSpPr>
          <p:cNvPr id="5" name="object 15">
            <a:extLst>
              <a:ext uri="{FF2B5EF4-FFF2-40B4-BE49-F238E27FC236}">
                <a16:creationId xmlns:a16="http://schemas.microsoft.com/office/drawing/2014/main" id="{27C7C7DE-FCCB-9433-8DED-2675F024427A}"/>
              </a:ext>
            </a:extLst>
          </p:cNvPr>
          <p:cNvSpPr txBox="1"/>
          <p:nvPr/>
        </p:nvSpPr>
        <p:spPr>
          <a:xfrm>
            <a:off x="629322" y="1436477"/>
            <a:ext cx="1199198" cy="148117"/>
          </a:xfrm>
          <a:prstGeom prst="rect">
            <a:avLst/>
          </a:prstGeom>
        </p:spPr>
        <p:txBody>
          <a:bodyPr vert="horz" wrap="square" lIns="0" tIns="9525" rIns="0" bIns="0" rtlCol="0">
            <a:spAutoFit/>
          </a:bodyPr>
          <a:lstStyle/>
          <a:p>
            <a:pPr marL="9525">
              <a:spcBef>
                <a:spcPts val="75"/>
              </a:spcBef>
            </a:pPr>
            <a:r>
              <a:rPr sz="900" spc="-4">
                <a:solidFill>
                  <a:schemeClr val="tx1">
                    <a:lumMod val="75000"/>
                    <a:lumOff val="25000"/>
                  </a:schemeClr>
                </a:solidFill>
                <a:latin typeface="Arial MT"/>
                <a:cs typeface="Arial MT"/>
              </a:rPr>
              <a:t>Creat</a:t>
            </a:r>
            <a:r>
              <a:rPr sz="900" spc="15">
                <a:solidFill>
                  <a:schemeClr val="tx1">
                    <a:lumMod val="75000"/>
                    <a:lumOff val="25000"/>
                  </a:schemeClr>
                </a:solidFill>
                <a:latin typeface="Arial MT"/>
                <a:cs typeface="Arial MT"/>
              </a:rPr>
              <a:t>i</a:t>
            </a:r>
            <a:r>
              <a:rPr sz="900" spc="-4">
                <a:solidFill>
                  <a:schemeClr val="tx1">
                    <a:lumMod val="75000"/>
                    <a:lumOff val="25000"/>
                  </a:schemeClr>
                </a:solidFill>
                <a:latin typeface="Arial MT"/>
                <a:cs typeface="Arial MT"/>
              </a:rPr>
              <a:t>ng</a:t>
            </a:r>
            <a:r>
              <a:rPr sz="900" spc="-53">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a</a:t>
            </a:r>
            <a:r>
              <a:rPr sz="900">
                <a:solidFill>
                  <a:schemeClr val="tx1">
                    <a:lumMod val="75000"/>
                    <a:lumOff val="25000"/>
                  </a:schemeClr>
                </a:solidFill>
                <a:latin typeface="Arial MT"/>
                <a:cs typeface="Arial MT"/>
              </a:rPr>
              <a:t> n</a:t>
            </a:r>
            <a:r>
              <a:rPr sz="900" spc="-4">
                <a:solidFill>
                  <a:schemeClr val="tx1">
                    <a:lumMod val="75000"/>
                    <a:lumOff val="25000"/>
                  </a:schemeClr>
                </a:solidFill>
                <a:latin typeface="Arial MT"/>
                <a:cs typeface="Arial MT"/>
              </a:rPr>
              <a:t>ew</a:t>
            </a:r>
            <a:r>
              <a:rPr sz="900" spc="-23">
                <a:solidFill>
                  <a:schemeClr val="tx1">
                    <a:lumMod val="75000"/>
                    <a:lumOff val="25000"/>
                  </a:schemeClr>
                </a:solidFill>
                <a:latin typeface="Arial MT"/>
                <a:cs typeface="Arial MT"/>
              </a:rPr>
              <a:t> </a:t>
            </a:r>
            <a:r>
              <a:rPr sz="900">
                <a:solidFill>
                  <a:schemeClr val="tx1">
                    <a:lumMod val="75000"/>
                    <a:lumOff val="25000"/>
                  </a:schemeClr>
                </a:solidFill>
                <a:latin typeface="Arial MT"/>
                <a:cs typeface="Arial MT"/>
              </a:rPr>
              <a:t>p</a:t>
            </a:r>
            <a:r>
              <a:rPr sz="900" spc="4">
                <a:solidFill>
                  <a:schemeClr val="tx1">
                    <a:lumMod val="75000"/>
                    <a:lumOff val="25000"/>
                  </a:schemeClr>
                </a:solidFill>
                <a:latin typeface="Arial MT"/>
                <a:cs typeface="Arial MT"/>
              </a:rPr>
              <a:t>r</a:t>
            </a:r>
            <a:r>
              <a:rPr sz="900" spc="-4">
                <a:solidFill>
                  <a:schemeClr val="tx1">
                    <a:lumMod val="75000"/>
                    <a:lumOff val="25000"/>
                  </a:schemeClr>
                </a:solidFill>
                <a:latin typeface="Arial MT"/>
                <a:cs typeface="Arial MT"/>
              </a:rPr>
              <a:t>odu</a:t>
            </a:r>
            <a:r>
              <a:rPr sz="900">
                <a:solidFill>
                  <a:schemeClr val="tx1">
                    <a:lumMod val="75000"/>
                    <a:lumOff val="25000"/>
                  </a:schemeClr>
                </a:solidFill>
                <a:latin typeface="Arial MT"/>
                <a:cs typeface="Arial MT"/>
              </a:rPr>
              <a:t>ct</a:t>
            </a:r>
          </a:p>
        </p:txBody>
      </p:sp>
      <p:grpSp>
        <p:nvGrpSpPr>
          <p:cNvPr id="6" name="object 16">
            <a:extLst>
              <a:ext uri="{FF2B5EF4-FFF2-40B4-BE49-F238E27FC236}">
                <a16:creationId xmlns:a16="http://schemas.microsoft.com/office/drawing/2014/main" id="{9710E4A1-629F-89EB-3470-CAE94D61C127}"/>
              </a:ext>
            </a:extLst>
          </p:cNvPr>
          <p:cNvGrpSpPr/>
          <p:nvPr/>
        </p:nvGrpSpPr>
        <p:grpSpPr>
          <a:xfrm>
            <a:off x="499873" y="1677353"/>
            <a:ext cx="1453991" cy="2498598"/>
            <a:chOff x="9438131" y="2333243"/>
            <a:chExt cx="1938655" cy="3331464"/>
          </a:xfrm>
        </p:grpSpPr>
        <p:pic>
          <p:nvPicPr>
            <p:cNvPr id="7" name="object 17">
              <a:extLst>
                <a:ext uri="{FF2B5EF4-FFF2-40B4-BE49-F238E27FC236}">
                  <a16:creationId xmlns:a16="http://schemas.microsoft.com/office/drawing/2014/main" id="{A1CFCD46-A97E-0BD2-F7DE-BD3A235151C5}"/>
                </a:ext>
              </a:extLst>
            </p:cNvPr>
            <p:cNvPicPr/>
            <p:nvPr/>
          </p:nvPicPr>
          <p:blipFill>
            <a:blip r:embed="rId3" cstate="print"/>
            <a:stretch>
              <a:fillRect/>
            </a:stretch>
          </p:blipFill>
          <p:spPr>
            <a:xfrm>
              <a:off x="9451847" y="2337815"/>
              <a:ext cx="1911096" cy="1432560"/>
            </a:xfrm>
            <a:prstGeom prst="rect">
              <a:avLst/>
            </a:prstGeom>
          </p:spPr>
        </p:pic>
        <p:sp>
          <p:nvSpPr>
            <p:cNvPr id="8" name="object 18">
              <a:extLst>
                <a:ext uri="{FF2B5EF4-FFF2-40B4-BE49-F238E27FC236}">
                  <a16:creationId xmlns:a16="http://schemas.microsoft.com/office/drawing/2014/main" id="{5003820A-9637-C76F-F740-1D69120ED72F}"/>
                </a:ext>
              </a:extLst>
            </p:cNvPr>
            <p:cNvSpPr/>
            <p:nvPr/>
          </p:nvSpPr>
          <p:spPr>
            <a:xfrm>
              <a:off x="9447275" y="2333243"/>
              <a:ext cx="1920239" cy="1442085"/>
            </a:xfrm>
            <a:custGeom>
              <a:avLst/>
              <a:gdLst/>
              <a:ahLst/>
              <a:cxnLst/>
              <a:rect l="l" t="t" r="r" b="b"/>
              <a:pathLst>
                <a:path w="1920240" h="1442085">
                  <a:moveTo>
                    <a:pt x="0" y="1441703"/>
                  </a:moveTo>
                  <a:lnTo>
                    <a:pt x="1920239" y="1441703"/>
                  </a:lnTo>
                  <a:lnTo>
                    <a:pt x="1920239" y="0"/>
                  </a:lnTo>
                  <a:lnTo>
                    <a:pt x="0" y="0"/>
                  </a:lnTo>
                  <a:lnTo>
                    <a:pt x="0" y="1441703"/>
                  </a:lnTo>
                  <a:close/>
                </a:path>
              </a:pathLst>
            </a:custGeom>
            <a:ln w="9143">
              <a:solidFill>
                <a:srgbClr val="FFFFFF"/>
              </a:solidFill>
            </a:ln>
          </p:spPr>
          <p:txBody>
            <a:bodyPr wrap="square" lIns="0" tIns="0" rIns="0" bIns="0" rtlCol="0"/>
            <a:lstStyle/>
            <a:p>
              <a:endParaRPr sz="1050"/>
            </a:p>
          </p:txBody>
        </p:sp>
        <p:pic>
          <p:nvPicPr>
            <p:cNvPr id="9" name="object 19">
              <a:extLst>
                <a:ext uri="{FF2B5EF4-FFF2-40B4-BE49-F238E27FC236}">
                  <a16:creationId xmlns:a16="http://schemas.microsoft.com/office/drawing/2014/main" id="{C7A5127B-EDBD-B856-21E8-17C11AFA5E13}"/>
                </a:ext>
              </a:extLst>
            </p:cNvPr>
            <p:cNvPicPr/>
            <p:nvPr/>
          </p:nvPicPr>
          <p:blipFill>
            <a:blip r:embed="rId4" cstate="print"/>
            <a:stretch>
              <a:fillRect/>
            </a:stretch>
          </p:blipFill>
          <p:spPr>
            <a:xfrm>
              <a:off x="9442703" y="4373879"/>
              <a:ext cx="1920240" cy="1290828"/>
            </a:xfrm>
            <a:prstGeom prst="rect">
              <a:avLst/>
            </a:prstGeom>
          </p:spPr>
        </p:pic>
        <p:sp>
          <p:nvSpPr>
            <p:cNvPr id="10" name="object 20">
              <a:extLst>
                <a:ext uri="{FF2B5EF4-FFF2-40B4-BE49-F238E27FC236}">
                  <a16:creationId xmlns:a16="http://schemas.microsoft.com/office/drawing/2014/main" id="{F904C3FA-53F3-DD76-6D05-4480777AE58D}"/>
                </a:ext>
              </a:extLst>
            </p:cNvPr>
            <p:cNvSpPr/>
            <p:nvPr/>
          </p:nvSpPr>
          <p:spPr>
            <a:xfrm>
              <a:off x="9438131" y="4369307"/>
              <a:ext cx="1938655" cy="1295400"/>
            </a:xfrm>
            <a:custGeom>
              <a:avLst/>
              <a:gdLst/>
              <a:ahLst/>
              <a:cxnLst/>
              <a:rect l="l" t="t" r="r" b="b"/>
              <a:pathLst>
                <a:path w="1938654" h="1295400">
                  <a:moveTo>
                    <a:pt x="0" y="1295399"/>
                  </a:moveTo>
                  <a:lnTo>
                    <a:pt x="1938527" y="1295399"/>
                  </a:lnTo>
                  <a:lnTo>
                    <a:pt x="1938527" y="0"/>
                  </a:lnTo>
                  <a:lnTo>
                    <a:pt x="0" y="0"/>
                  </a:lnTo>
                  <a:lnTo>
                    <a:pt x="0" y="1295399"/>
                  </a:lnTo>
                  <a:close/>
                </a:path>
              </a:pathLst>
            </a:custGeom>
            <a:ln w="9143">
              <a:solidFill>
                <a:srgbClr val="FFFFFF"/>
              </a:solidFill>
            </a:ln>
          </p:spPr>
          <p:txBody>
            <a:bodyPr wrap="square" lIns="0" tIns="0" rIns="0" bIns="0" rtlCol="0"/>
            <a:lstStyle/>
            <a:p>
              <a:endParaRPr sz="1050"/>
            </a:p>
          </p:txBody>
        </p:sp>
      </p:grpSp>
      <p:sp>
        <p:nvSpPr>
          <p:cNvPr id="11" name="object 22">
            <a:extLst>
              <a:ext uri="{FF2B5EF4-FFF2-40B4-BE49-F238E27FC236}">
                <a16:creationId xmlns:a16="http://schemas.microsoft.com/office/drawing/2014/main" id="{EEB61E01-2E0B-77D5-9C31-25571A88AE07}"/>
              </a:ext>
            </a:extLst>
          </p:cNvPr>
          <p:cNvSpPr txBox="1"/>
          <p:nvPr/>
        </p:nvSpPr>
        <p:spPr>
          <a:xfrm>
            <a:off x="628650" y="4293757"/>
            <a:ext cx="1197293" cy="148117"/>
          </a:xfrm>
          <a:prstGeom prst="rect">
            <a:avLst/>
          </a:prstGeom>
        </p:spPr>
        <p:txBody>
          <a:bodyPr vert="horz" wrap="square" lIns="0" tIns="9525" rIns="0" bIns="0" rtlCol="0">
            <a:spAutoFit/>
          </a:bodyPr>
          <a:lstStyle/>
          <a:p>
            <a:pPr marL="9525">
              <a:spcBef>
                <a:spcPts val="75"/>
              </a:spcBef>
            </a:pPr>
            <a:r>
              <a:rPr sz="900" spc="30">
                <a:solidFill>
                  <a:schemeClr val="tx1">
                    <a:lumMod val="75000"/>
                    <a:lumOff val="25000"/>
                  </a:schemeClr>
                </a:solidFill>
                <a:latin typeface="Arial MT"/>
                <a:cs typeface="Arial MT"/>
              </a:rPr>
              <a:t>W</a:t>
            </a:r>
            <a:r>
              <a:rPr sz="900" spc="4">
                <a:solidFill>
                  <a:schemeClr val="tx1">
                    <a:lumMod val="75000"/>
                    <a:lumOff val="25000"/>
                  </a:schemeClr>
                </a:solidFill>
                <a:latin typeface="Arial MT"/>
                <a:cs typeface="Arial MT"/>
              </a:rPr>
              <a:t>r</a:t>
            </a:r>
            <a:r>
              <a:rPr sz="900" spc="-4">
                <a:solidFill>
                  <a:schemeClr val="tx1">
                    <a:lumMod val="75000"/>
                    <a:lumOff val="25000"/>
                  </a:schemeClr>
                </a:solidFill>
                <a:latin typeface="Arial MT"/>
                <a:cs typeface="Arial MT"/>
              </a:rPr>
              <a:t>iting</a:t>
            </a:r>
            <a:r>
              <a:rPr sz="900" spc="-68">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a</a:t>
            </a:r>
            <a:r>
              <a:rPr sz="900">
                <a:solidFill>
                  <a:schemeClr val="tx1">
                    <a:lumMod val="75000"/>
                    <a:lumOff val="25000"/>
                  </a:schemeClr>
                </a:solidFill>
                <a:latin typeface="Arial MT"/>
                <a:cs typeface="Arial MT"/>
              </a:rPr>
              <a:t> b</a:t>
            </a:r>
            <a:r>
              <a:rPr sz="900" spc="-4">
                <a:solidFill>
                  <a:schemeClr val="tx1">
                    <a:lumMod val="75000"/>
                    <a:lumOff val="25000"/>
                  </a:schemeClr>
                </a:solidFill>
                <a:latin typeface="Arial MT"/>
                <a:cs typeface="Arial MT"/>
              </a:rPr>
              <a:t>us</a:t>
            </a:r>
            <a:r>
              <a:rPr sz="900" spc="11">
                <a:solidFill>
                  <a:schemeClr val="tx1">
                    <a:lumMod val="75000"/>
                    <a:lumOff val="25000"/>
                  </a:schemeClr>
                </a:solidFill>
                <a:latin typeface="Arial MT"/>
                <a:cs typeface="Arial MT"/>
              </a:rPr>
              <a:t>i</a:t>
            </a:r>
            <a:r>
              <a:rPr sz="900" spc="-4">
                <a:solidFill>
                  <a:schemeClr val="tx1">
                    <a:lumMod val="75000"/>
                    <a:lumOff val="25000"/>
                  </a:schemeClr>
                </a:solidFill>
                <a:latin typeface="Arial MT"/>
                <a:cs typeface="Arial MT"/>
              </a:rPr>
              <a:t>ne</a:t>
            </a:r>
            <a:r>
              <a:rPr sz="900">
                <a:solidFill>
                  <a:schemeClr val="tx1">
                    <a:lumMod val="75000"/>
                    <a:lumOff val="25000"/>
                  </a:schemeClr>
                </a:solidFill>
                <a:latin typeface="Arial MT"/>
                <a:cs typeface="Arial MT"/>
              </a:rPr>
              <a:t>ss</a:t>
            </a:r>
            <a:r>
              <a:rPr sz="900" spc="-53">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p</a:t>
            </a:r>
            <a:r>
              <a:rPr sz="900" spc="11">
                <a:solidFill>
                  <a:schemeClr val="tx1">
                    <a:lumMod val="75000"/>
                    <a:lumOff val="25000"/>
                  </a:schemeClr>
                </a:solidFill>
                <a:latin typeface="Arial MT"/>
                <a:cs typeface="Arial MT"/>
              </a:rPr>
              <a:t>l</a:t>
            </a:r>
            <a:r>
              <a:rPr sz="900" spc="-4">
                <a:solidFill>
                  <a:schemeClr val="tx1">
                    <a:lumMod val="75000"/>
                    <a:lumOff val="25000"/>
                  </a:schemeClr>
                </a:solidFill>
                <a:latin typeface="Arial MT"/>
                <a:cs typeface="Arial MT"/>
              </a:rPr>
              <a:t>an</a:t>
            </a:r>
            <a:endParaRPr sz="900">
              <a:solidFill>
                <a:schemeClr val="tx1">
                  <a:lumMod val="75000"/>
                  <a:lumOff val="25000"/>
                </a:schemeClr>
              </a:solidFill>
              <a:latin typeface="Arial MT"/>
              <a:cs typeface="Arial MT"/>
            </a:endParaRPr>
          </a:p>
        </p:txBody>
      </p:sp>
      <p:sp>
        <p:nvSpPr>
          <p:cNvPr id="13" name="object 21">
            <a:extLst>
              <a:ext uri="{FF2B5EF4-FFF2-40B4-BE49-F238E27FC236}">
                <a16:creationId xmlns:a16="http://schemas.microsoft.com/office/drawing/2014/main" id="{224CF3FB-26B4-2615-63FC-2A69700CAE83}"/>
              </a:ext>
            </a:extLst>
          </p:cNvPr>
          <p:cNvSpPr txBox="1"/>
          <p:nvPr/>
        </p:nvSpPr>
        <p:spPr>
          <a:xfrm>
            <a:off x="454776" y="2882742"/>
            <a:ext cx="1548289" cy="148117"/>
          </a:xfrm>
          <a:prstGeom prst="rect">
            <a:avLst/>
          </a:prstGeom>
        </p:spPr>
        <p:txBody>
          <a:bodyPr vert="horz" wrap="square" lIns="0" tIns="9525" rIns="0" bIns="0" rtlCol="0">
            <a:spAutoFit/>
          </a:bodyPr>
          <a:lstStyle/>
          <a:p>
            <a:pPr marL="9525">
              <a:spcBef>
                <a:spcPts val="75"/>
              </a:spcBef>
            </a:pPr>
            <a:r>
              <a:rPr sz="900">
                <a:solidFill>
                  <a:schemeClr val="tx1">
                    <a:lumMod val="75000"/>
                    <a:lumOff val="25000"/>
                  </a:schemeClr>
                </a:solidFill>
                <a:latin typeface="Arial MT"/>
                <a:cs typeface="Arial MT"/>
              </a:rPr>
              <a:t>Selling</a:t>
            </a:r>
            <a:r>
              <a:rPr sz="900" spc="-60">
                <a:solidFill>
                  <a:schemeClr val="tx1">
                    <a:lumMod val="75000"/>
                    <a:lumOff val="25000"/>
                  </a:schemeClr>
                </a:solidFill>
                <a:latin typeface="Arial MT"/>
                <a:cs typeface="Arial MT"/>
              </a:rPr>
              <a:t> </a:t>
            </a:r>
            <a:r>
              <a:rPr sz="900">
                <a:solidFill>
                  <a:schemeClr val="tx1">
                    <a:lumMod val="75000"/>
                    <a:lumOff val="25000"/>
                  </a:schemeClr>
                </a:solidFill>
                <a:latin typeface="Arial MT"/>
                <a:cs typeface="Arial MT"/>
              </a:rPr>
              <a:t>to</a:t>
            </a:r>
            <a:r>
              <a:rPr sz="900" spc="-4">
                <a:solidFill>
                  <a:schemeClr val="tx1">
                    <a:lumMod val="75000"/>
                    <a:lumOff val="25000"/>
                  </a:schemeClr>
                </a:solidFill>
                <a:latin typeface="Arial MT"/>
                <a:cs typeface="Arial MT"/>
              </a:rPr>
              <a:t> a</a:t>
            </a:r>
            <a:r>
              <a:rPr sz="900" spc="-19">
                <a:solidFill>
                  <a:schemeClr val="tx1">
                    <a:lumMod val="75000"/>
                    <a:lumOff val="25000"/>
                  </a:schemeClr>
                </a:solidFill>
                <a:latin typeface="Arial MT"/>
                <a:cs typeface="Arial MT"/>
              </a:rPr>
              <a:t> </a:t>
            </a:r>
            <a:r>
              <a:rPr sz="900">
                <a:solidFill>
                  <a:schemeClr val="tx1">
                    <a:lumMod val="75000"/>
                    <a:lumOff val="25000"/>
                  </a:schemeClr>
                </a:solidFill>
                <a:latin typeface="Arial MT"/>
                <a:cs typeface="Arial MT"/>
              </a:rPr>
              <a:t>potential</a:t>
            </a:r>
            <a:r>
              <a:rPr sz="900" spc="-8">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customer</a:t>
            </a:r>
            <a:endParaRPr sz="900">
              <a:solidFill>
                <a:schemeClr val="tx1">
                  <a:lumMod val="75000"/>
                  <a:lumOff val="25000"/>
                </a:schemeClr>
              </a:solidFill>
              <a:latin typeface="Arial MT"/>
              <a:cs typeface="Arial MT"/>
            </a:endParaRPr>
          </a:p>
        </p:txBody>
      </p:sp>
      <p:pic>
        <p:nvPicPr>
          <p:cNvPr id="14" name="object 11">
            <a:extLst>
              <a:ext uri="{FF2B5EF4-FFF2-40B4-BE49-F238E27FC236}">
                <a16:creationId xmlns:a16="http://schemas.microsoft.com/office/drawing/2014/main" id="{D7584C05-FB0B-BF61-1D9E-4D075E61BB5E}"/>
              </a:ext>
            </a:extLst>
          </p:cNvPr>
          <p:cNvPicPr/>
          <p:nvPr/>
        </p:nvPicPr>
        <p:blipFill>
          <a:blip r:embed="rId5" cstate="print"/>
          <a:stretch>
            <a:fillRect/>
          </a:stretch>
        </p:blipFill>
        <p:spPr>
          <a:xfrm>
            <a:off x="526056" y="490644"/>
            <a:ext cx="1415033" cy="944118"/>
          </a:xfrm>
          <a:prstGeom prst="rect">
            <a:avLst/>
          </a:prstGeom>
        </p:spPr>
      </p:pic>
      <p:grpSp>
        <p:nvGrpSpPr>
          <p:cNvPr id="15" name="object 12">
            <a:extLst>
              <a:ext uri="{FF2B5EF4-FFF2-40B4-BE49-F238E27FC236}">
                <a16:creationId xmlns:a16="http://schemas.microsoft.com/office/drawing/2014/main" id="{4C41F54C-B267-0BE8-E815-DFC23FCB4DA2}"/>
              </a:ext>
            </a:extLst>
          </p:cNvPr>
          <p:cNvGrpSpPr/>
          <p:nvPr/>
        </p:nvGrpSpPr>
        <p:grpSpPr>
          <a:xfrm>
            <a:off x="7005256" y="381288"/>
            <a:ext cx="1842611" cy="4402898"/>
            <a:chOff x="9119697" y="109727"/>
            <a:chExt cx="2456815" cy="6202680"/>
          </a:xfrm>
        </p:grpSpPr>
        <p:sp>
          <p:nvSpPr>
            <p:cNvPr id="16" name="object 13">
              <a:extLst>
                <a:ext uri="{FF2B5EF4-FFF2-40B4-BE49-F238E27FC236}">
                  <a16:creationId xmlns:a16="http://schemas.microsoft.com/office/drawing/2014/main" id="{5AE02016-68D7-5BA9-814C-5141A8242B30}"/>
                </a:ext>
              </a:extLst>
            </p:cNvPr>
            <p:cNvSpPr/>
            <p:nvPr/>
          </p:nvSpPr>
          <p:spPr>
            <a:xfrm>
              <a:off x="9119697" y="109727"/>
              <a:ext cx="2456815" cy="6202680"/>
            </a:xfrm>
            <a:custGeom>
              <a:avLst/>
              <a:gdLst/>
              <a:ahLst/>
              <a:cxnLst/>
              <a:rect l="l" t="t" r="r" b="b"/>
              <a:pathLst>
                <a:path w="2456815" h="6202680">
                  <a:moveTo>
                    <a:pt x="2456687" y="0"/>
                  </a:moveTo>
                  <a:lnTo>
                    <a:pt x="0" y="0"/>
                  </a:lnTo>
                  <a:lnTo>
                    <a:pt x="0" y="6202680"/>
                  </a:lnTo>
                  <a:lnTo>
                    <a:pt x="2456687" y="6202680"/>
                  </a:lnTo>
                  <a:lnTo>
                    <a:pt x="2456687" y="0"/>
                  </a:lnTo>
                  <a:close/>
                </a:path>
              </a:pathLst>
            </a:custGeom>
            <a:solidFill>
              <a:srgbClr val="D9D9D9"/>
            </a:solidFill>
          </p:spPr>
          <p:txBody>
            <a:bodyPr wrap="square" lIns="0" tIns="0" rIns="0" bIns="0" rtlCol="0"/>
            <a:lstStyle/>
            <a:p>
              <a:endParaRPr sz="1050"/>
            </a:p>
          </p:txBody>
        </p:sp>
        <p:pic>
          <p:nvPicPr>
            <p:cNvPr id="17" name="object 14">
              <a:extLst>
                <a:ext uri="{FF2B5EF4-FFF2-40B4-BE49-F238E27FC236}">
                  <a16:creationId xmlns:a16="http://schemas.microsoft.com/office/drawing/2014/main" id="{CAE90C5F-A679-EBD5-524D-9796040969F1}"/>
                </a:ext>
              </a:extLst>
            </p:cNvPr>
            <p:cNvPicPr/>
            <p:nvPr/>
          </p:nvPicPr>
          <p:blipFill>
            <a:blip r:embed="rId6" cstate="print"/>
            <a:stretch>
              <a:fillRect/>
            </a:stretch>
          </p:blipFill>
          <p:spPr>
            <a:xfrm>
              <a:off x="9305541" y="252983"/>
              <a:ext cx="2118361" cy="1472438"/>
            </a:xfrm>
            <a:prstGeom prst="rect">
              <a:avLst/>
            </a:prstGeom>
          </p:spPr>
        </p:pic>
      </p:grpSp>
      <p:sp>
        <p:nvSpPr>
          <p:cNvPr id="18" name="object 15">
            <a:extLst>
              <a:ext uri="{FF2B5EF4-FFF2-40B4-BE49-F238E27FC236}">
                <a16:creationId xmlns:a16="http://schemas.microsoft.com/office/drawing/2014/main" id="{231E9650-5538-302A-62C1-C100D9BD3812}"/>
              </a:ext>
            </a:extLst>
          </p:cNvPr>
          <p:cNvSpPr txBox="1"/>
          <p:nvPr/>
        </p:nvSpPr>
        <p:spPr>
          <a:xfrm>
            <a:off x="7390893" y="1528654"/>
            <a:ext cx="1144429" cy="286617"/>
          </a:xfrm>
          <a:prstGeom prst="rect">
            <a:avLst/>
          </a:prstGeom>
        </p:spPr>
        <p:txBody>
          <a:bodyPr vert="horz" wrap="square" lIns="0" tIns="9525" rIns="0" bIns="0" rtlCol="0">
            <a:spAutoFit/>
          </a:bodyPr>
          <a:lstStyle/>
          <a:p>
            <a:pPr marL="212884" marR="3810" indent="-203835">
              <a:spcBef>
                <a:spcPts val="75"/>
              </a:spcBef>
            </a:pPr>
            <a:r>
              <a:rPr sz="900">
                <a:solidFill>
                  <a:schemeClr val="tx1">
                    <a:lumMod val="75000"/>
                    <a:lumOff val="25000"/>
                  </a:schemeClr>
                </a:solidFill>
                <a:latin typeface="Arial MT"/>
                <a:cs typeface="Arial MT"/>
              </a:rPr>
              <a:t>Created</a:t>
            </a:r>
            <a:r>
              <a:rPr sz="900" spc="-56">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and</a:t>
            </a:r>
            <a:r>
              <a:rPr sz="900" spc="-38">
                <a:solidFill>
                  <a:schemeClr val="tx1">
                    <a:lumMod val="75000"/>
                    <a:lumOff val="25000"/>
                  </a:schemeClr>
                </a:solidFill>
                <a:latin typeface="Arial MT"/>
                <a:cs typeface="Arial MT"/>
              </a:rPr>
              <a:t> </a:t>
            </a:r>
            <a:r>
              <a:rPr sz="900">
                <a:solidFill>
                  <a:schemeClr val="tx1">
                    <a:lumMod val="75000"/>
                    <a:lumOff val="25000"/>
                  </a:schemeClr>
                </a:solidFill>
                <a:latin typeface="Arial MT"/>
                <a:cs typeface="Arial MT"/>
              </a:rPr>
              <a:t>launched </a:t>
            </a:r>
            <a:r>
              <a:rPr sz="900" spc="-236">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a</a:t>
            </a:r>
            <a:r>
              <a:rPr sz="900" spc="-8">
                <a:solidFill>
                  <a:schemeClr val="tx1">
                    <a:lumMod val="75000"/>
                    <a:lumOff val="25000"/>
                  </a:schemeClr>
                </a:solidFill>
                <a:latin typeface="Arial MT"/>
                <a:cs typeface="Arial MT"/>
              </a:rPr>
              <a:t> </a:t>
            </a:r>
            <a:r>
              <a:rPr sz="900">
                <a:solidFill>
                  <a:schemeClr val="tx1">
                    <a:lumMod val="75000"/>
                    <a:lumOff val="25000"/>
                  </a:schemeClr>
                </a:solidFill>
                <a:latin typeface="Arial MT"/>
                <a:cs typeface="Arial MT"/>
              </a:rPr>
              <a:t>new</a:t>
            </a:r>
            <a:r>
              <a:rPr sz="900" spc="-30">
                <a:solidFill>
                  <a:schemeClr val="tx1">
                    <a:lumMod val="75000"/>
                    <a:lumOff val="25000"/>
                  </a:schemeClr>
                </a:solidFill>
                <a:latin typeface="Arial MT"/>
                <a:cs typeface="Arial MT"/>
              </a:rPr>
              <a:t> </a:t>
            </a:r>
            <a:r>
              <a:rPr sz="900">
                <a:solidFill>
                  <a:schemeClr val="tx1">
                    <a:lumMod val="75000"/>
                    <a:lumOff val="25000"/>
                  </a:schemeClr>
                </a:solidFill>
                <a:latin typeface="Arial MT"/>
                <a:cs typeface="Arial MT"/>
              </a:rPr>
              <a:t>product</a:t>
            </a:r>
          </a:p>
        </p:txBody>
      </p:sp>
      <p:pic>
        <p:nvPicPr>
          <p:cNvPr id="19" name="object 16">
            <a:extLst>
              <a:ext uri="{FF2B5EF4-FFF2-40B4-BE49-F238E27FC236}">
                <a16:creationId xmlns:a16="http://schemas.microsoft.com/office/drawing/2014/main" id="{67A1B8EC-6CF8-5335-C333-A94E2B6594F8}"/>
              </a:ext>
            </a:extLst>
          </p:cNvPr>
          <p:cNvPicPr/>
          <p:nvPr/>
        </p:nvPicPr>
        <p:blipFill>
          <a:blip r:embed="rId7" cstate="print"/>
          <a:stretch>
            <a:fillRect/>
          </a:stretch>
        </p:blipFill>
        <p:spPr>
          <a:xfrm>
            <a:off x="7163609" y="1848537"/>
            <a:ext cx="1539158" cy="1060561"/>
          </a:xfrm>
          <a:prstGeom prst="rect">
            <a:avLst/>
          </a:prstGeom>
        </p:spPr>
      </p:pic>
      <p:sp>
        <p:nvSpPr>
          <p:cNvPr id="20" name="object 17">
            <a:extLst>
              <a:ext uri="{FF2B5EF4-FFF2-40B4-BE49-F238E27FC236}">
                <a16:creationId xmlns:a16="http://schemas.microsoft.com/office/drawing/2014/main" id="{2D1533D4-7F5D-B154-14C0-C708FE6C85B7}"/>
              </a:ext>
            </a:extLst>
          </p:cNvPr>
          <p:cNvSpPr txBox="1"/>
          <p:nvPr/>
        </p:nvSpPr>
        <p:spPr>
          <a:xfrm>
            <a:off x="7310056" y="3046463"/>
            <a:ext cx="1233011" cy="148117"/>
          </a:xfrm>
          <a:prstGeom prst="rect">
            <a:avLst/>
          </a:prstGeom>
        </p:spPr>
        <p:txBody>
          <a:bodyPr vert="horz" wrap="square" lIns="0" tIns="9525" rIns="0" bIns="0" rtlCol="0">
            <a:spAutoFit/>
          </a:bodyPr>
          <a:lstStyle/>
          <a:p>
            <a:pPr marL="9525">
              <a:spcBef>
                <a:spcPts val="75"/>
              </a:spcBef>
            </a:pPr>
            <a:r>
              <a:rPr sz="900" spc="-4">
                <a:solidFill>
                  <a:schemeClr val="tx1">
                    <a:lumMod val="75000"/>
                    <a:lumOff val="25000"/>
                  </a:schemeClr>
                </a:solidFill>
                <a:latin typeface="Arial MT"/>
                <a:cs typeface="Arial MT"/>
              </a:rPr>
              <a:t>Landed</a:t>
            </a:r>
            <a:r>
              <a:rPr sz="900" spc="-45">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a</a:t>
            </a:r>
            <a:r>
              <a:rPr sz="900" spc="-26">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new</a:t>
            </a:r>
            <a:r>
              <a:rPr sz="900" spc="-15">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customer</a:t>
            </a:r>
            <a:endParaRPr sz="900">
              <a:solidFill>
                <a:schemeClr val="tx1">
                  <a:lumMod val="75000"/>
                  <a:lumOff val="25000"/>
                </a:schemeClr>
              </a:solidFill>
              <a:latin typeface="Arial MT"/>
              <a:cs typeface="Arial MT"/>
            </a:endParaRPr>
          </a:p>
        </p:txBody>
      </p:sp>
      <p:sp>
        <p:nvSpPr>
          <p:cNvPr id="21" name="object 18">
            <a:extLst>
              <a:ext uri="{FF2B5EF4-FFF2-40B4-BE49-F238E27FC236}">
                <a16:creationId xmlns:a16="http://schemas.microsoft.com/office/drawing/2014/main" id="{7918AA15-F569-69D6-4FE7-CED537616109}"/>
              </a:ext>
            </a:extLst>
          </p:cNvPr>
          <p:cNvSpPr txBox="1"/>
          <p:nvPr/>
        </p:nvSpPr>
        <p:spPr>
          <a:xfrm>
            <a:off x="7312042" y="4384555"/>
            <a:ext cx="1324928" cy="286617"/>
          </a:xfrm>
          <a:prstGeom prst="rect">
            <a:avLst/>
          </a:prstGeom>
        </p:spPr>
        <p:txBody>
          <a:bodyPr vert="horz" wrap="square" lIns="0" tIns="9525" rIns="0" bIns="0" rtlCol="0">
            <a:spAutoFit/>
          </a:bodyPr>
          <a:lstStyle/>
          <a:p>
            <a:pPr marL="9525" marR="3810" indent="29528">
              <a:spcBef>
                <a:spcPts val="75"/>
              </a:spcBef>
            </a:pPr>
            <a:r>
              <a:rPr sz="900" spc="-8">
                <a:solidFill>
                  <a:schemeClr val="tx1">
                    <a:lumMod val="75000"/>
                    <a:lumOff val="25000"/>
                  </a:schemeClr>
                </a:solidFill>
                <a:latin typeface="Arial MT"/>
                <a:cs typeface="Arial MT"/>
              </a:rPr>
              <a:t>Volunteered </a:t>
            </a:r>
            <a:r>
              <a:rPr sz="900">
                <a:solidFill>
                  <a:schemeClr val="tx1">
                    <a:lumMod val="75000"/>
                    <a:lumOff val="25000"/>
                  </a:schemeClr>
                </a:solidFill>
                <a:latin typeface="Arial MT"/>
                <a:cs typeface="Arial MT"/>
              </a:rPr>
              <a:t>to </a:t>
            </a:r>
            <a:r>
              <a:rPr sz="900" spc="4">
                <a:solidFill>
                  <a:schemeClr val="tx1">
                    <a:lumMod val="75000"/>
                    <a:lumOff val="25000"/>
                  </a:schemeClr>
                </a:solidFill>
                <a:latin typeface="Arial MT"/>
                <a:cs typeface="Arial MT"/>
              </a:rPr>
              <a:t>build </a:t>
            </a:r>
            <a:r>
              <a:rPr sz="900" spc="-4">
                <a:solidFill>
                  <a:schemeClr val="tx1">
                    <a:lumMod val="75000"/>
                    <a:lumOff val="25000"/>
                  </a:schemeClr>
                </a:solidFill>
                <a:latin typeface="Arial MT"/>
                <a:cs typeface="Arial MT"/>
              </a:rPr>
              <a:t>new </a:t>
            </a:r>
            <a:r>
              <a:rPr sz="900" spc="-240">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p</a:t>
            </a:r>
            <a:r>
              <a:rPr sz="900" spc="11">
                <a:solidFill>
                  <a:schemeClr val="tx1">
                    <a:lumMod val="75000"/>
                    <a:lumOff val="25000"/>
                  </a:schemeClr>
                </a:solidFill>
                <a:latin typeface="Arial MT"/>
                <a:cs typeface="Arial MT"/>
              </a:rPr>
              <a:t>l</a:t>
            </a:r>
            <a:r>
              <a:rPr sz="900" spc="-4">
                <a:solidFill>
                  <a:schemeClr val="tx1">
                    <a:lumMod val="75000"/>
                    <a:lumOff val="25000"/>
                  </a:schemeClr>
                </a:solidFill>
                <a:latin typeface="Arial MT"/>
                <a:cs typeface="Arial MT"/>
              </a:rPr>
              <a:t>ayg</a:t>
            </a:r>
            <a:r>
              <a:rPr sz="900" spc="4">
                <a:solidFill>
                  <a:schemeClr val="tx1">
                    <a:lumMod val="75000"/>
                    <a:lumOff val="25000"/>
                  </a:schemeClr>
                </a:solidFill>
                <a:latin typeface="Arial MT"/>
                <a:cs typeface="Arial MT"/>
              </a:rPr>
              <a:t>r</a:t>
            </a:r>
            <a:r>
              <a:rPr sz="900" spc="-4">
                <a:solidFill>
                  <a:schemeClr val="tx1">
                    <a:lumMod val="75000"/>
                    <a:lumOff val="25000"/>
                  </a:schemeClr>
                </a:solidFill>
                <a:latin typeface="Arial MT"/>
                <a:cs typeface="Arial MT"/>
              </a:rPr>
              <a:t>ou</a:t>
            </a:r>
            <a:r>
              <a:rPr sz="900" spc="-19">
                <a:solidFill>
                  <a:schemeClr val="tx1">
                    <a:lumMod val="75000"/>
                    <a:lumOff val="25000"/>
                  </a:schemeClr>
                </a:solidFill>
                <a:latin typeface="Arial MT"/>
                <a:cs typeface="Arial MT"/>
              </a:rPr>
              <a:t>n</a:t>
            </a:r>
            <a:r>
              <a:rPr sz="900" spc="-4">
                <a:solidFill>
                  <a:schemeClr val="tx1">
                    <a:lumMod val="75000"/>
                    <a:lumOff val="25000"/>
                  </a:schemeClr>
                </a:solidFill>
                <a:latin typeface="Arial MT"/>
                <a:cs typeface="Arial MT"/>
              </a:rPr>
              <a:t>d</a:t>
            </a:r>
            <a:r>
              <a:rPr sz="900" spc="-53">
                <a:solidFill>
                  <a:schemeClr val="tx1">
                    <a:lumMod val="75000"/>
                    <a:lumOff val="25000"/>
                  </a:schemeClr>
                </a:solidFill>
                <a:latin typeface="Arial MT"/>
                <a:cs typeface="Arial MT"/>
              </a:rPr>
              <a:t> </a:t>
            </a:r>
            <a:r>
              <a:rPr sz="900">
                <a:solidFill>
                  <a:schemeClr val="tx1">
                    <a:lumMod val="75000"/>
                    <a:lumOff val="25000"/>
                  </a:schemeClr>
                </a:solidFill>
                <a:latin typeface="Arial MT"/>
                <a:cs typeface="Arial MT"/>
              </a:rPr>
              <a:t>f</a:t>
            </a:r>
            <a:r>
              <a:rPr sz="900" spc="4">
                <a:solidFill>
                  <a:schemeClr val="tx1">
                    <a:lumMod val="75000"/>
                    <a:lumOff val="25000"/>
                  </a:schemeClr>
                </a:solidFill>
                <a:latin typeface="Arial MT"/>
                <a:cs typeface="Arial MT"/>
              </a:rPr>
              <a:t>o</a:t>
            </a:r>
            <a:r>
              <a:rPr sz="900">
                <a:solidFill>
                  <a:schemeClr val="tx1">
                    <a:lumMod val="75000"/>
                    <a:lumOff val="25000"/>
                  </a:schemeClr>
                </a:solidFill>
                <a:latin typeface="Arial MT"/>
                <a:cs typeface="Arial MT"/>
              </a:rPr>
              <a:t>r</a:t>
            </a:r>
            <a:r>
              <a:rPr sz="900" spc="-11">
                <a:solidFill>
                  <a:schemeClr val="tx1">
                    <a:lumMod val="75000"/>
                    <a:lumOff val="25000"/>
                  </a:schemeClr>
                </a:solidFill>
                <a:latin typeface="Arial MT"/>
                <a:cs typeface="Arial MT"/>
              </a:rPr>
              <a:t> </a:t>
            </a:r>
            <a:r>
              <a:rPr sz="900" spc="-4">
                <a:solidFill>
                  <a:schemeClr val="tx1">
                    <a:lumMod val="75000"/>
                    <a:lumOff val="25000"/>
                  </a:schemeClr>
                </a:solidFill>
                <a:latin typeface="Arial MT"/>
                <a:cs typeface="Arial MT"/>
              </a:rPr>
              <a:t>co</a:t>
            </a:r>
            <a:r>
              <a:rPr sz="900" spc="-30">
                <a:solidFill>
                  <a:schemeClr val="tx1">
                    <a:lumMod val="75000"/>
                    <a:lumOff val="25000"/>
                  </a:schemeClr>
                </a:solidFill>
                <a:latin typeface="Arial MT"/>
                <a:cs typeface="Arial MT"/>
              </a:rPr>
              <a:t>mm</a:t>
            </a:r>
            <a:r>
              <a:rPr sz="900" spc="-4">
                <a:solidFill>
                  <a:schemeClr val="tx1">
                    <a:lumMod val="75000"/>
                    <a:lumOff val="25000"/>
                  </a:schemeClr>
                </a:solidFill>
                <a:latin typeface="Arial MT"/>
                <a:cs typeface="Arial MT"/>
              </a:rPr>
              <a:t>un</a:t>
            </a:r>
            <a:r>
              <a:rPr sz="900" spc="11">
                <a:solidFill>
                  <a:schemeClr val="tx1">
                    <a:lumMod val="75000"/>
                    <a:lumOff val="25000"/>
                  </a:schemeClr>
                </a:solidFill>
                <a:latin typeface="Arial MT"/>
                <a:cs typeface="Arial MT"/>
              </a:rPr>
              <a:t>i</a:t>
            </a:r>
            <a:r>
              <a:rPr sz="900">
                <a:solidFill>
                  <a:schemeClr val="tx1">
                    <a:lumMod val="75000"/>
                    <a:lumOff val="25000"/>
                  </a:schemeClr>
                </a:solidFill>
                <a:latin typeface="Arial MT"/>
                <a:cs typeface="Arial MT"/>
              </a:rPr>
              <a:t>ty</a:t>
            </a:r>
          </a:p>
        </p:txBody>
      </p:sp>
      <p:pic>
        <p:nvPicPr>
          <p:cNvPr id="22" name="object 20">
            <a:extLst>
              <a:ext uri="{FF2B5EF4-FFF2-40B4-BE49-F238E27FC236}">
                <a16:creationId xmlns:a16="http://schemas.microsoft.com/office/drawing/2014/main" id="{9F04453F-2252-D87C-DEAB-B94C19A44DAB}"/>
              </a:ext>
            </a:extLst>
          </p:cNvPr>
          <p:cNvPicPr/>
          <p:nvPr/>
        </p:nvPicPr>
        <p:blipFill>
          <a:blip r:embed="rId8" cstate="print"/>
          <a:stretch>
            <a:fillRect/>
          </a:stretch>
        </p:blipFill>
        <p:spPr>
          <a:xfrm>
            <a:off x="7167548" y="3251214"/>
            <a:ext cx="1539158" cy="970780"/>
          </a:xfrm>
          <a:prstGeom prst="rect">
            <a:avLst/>
          </a:prstGeom>
        </p:spPr>
      </p:pic>
      <p:sp>
        <p:nvSpPr>
          <p:cNvPr id="25" name="TextBox 24">
            <a:extLst>
              <a:ext uri="{FF2B5EF4-FFF2-40B4-BE49-F238E27FC236}">
                <a16:creationId xmlns:a16="http://schemas.microsoft.com/office/drawing/2014/main" id="{33EA1120-05AF-E563-F486-07FCFA96356C}"/>
              </a:ext>
            </a:extLst>
          </p:cNvPr>
          <p:cNvSpPr txBox="1"/>
          <p:nvPr/>
        </p:nvSpPr>
        <p:spPr>
          <a:xfrm>
            <a:off x="2800350" y="512913"/>
            <a:ext cx="3771900" cy="3393237"/>
          </a:xfrm>
          <a:prstGeom prst="rect">
            <a:avLst/>
          </a:prstGeom>
          <a:noFill/>
        </p:spPr>
        <p:txBody>
          <a:bodyPr wrap="square">
            <a:spAutoFit/>
          </a:bodyPr>
          <a:lstStyle/>
          <a:p>
            <a:pPr marL="279083" lvl="1" indent="-135255" defTabSz="685800">
              <a:spcBef>
                <a:spcPts val="307"/>
              </a:spcBef>
              <a:buClrTx/>
              <a:buFont typeface="Arial MT"/>
              <a:buChar char="–"/>
              <a:tabLst>
                <a:tab pos="279559" algn="l"/>
              </a:tabLst>
              <a:defRPr/>
            </a:pPr>
            <a:r>
              <a:rPr lang="en-US" sz="1200" b="1" i="1" kern="1200" spc="-8">
                <a:solidFill>
                  <a:schemeClr val="tx1">
                    <a:lumMod val="75000"/>
                    <a:lumOff val="25000"/>
                  </a:schemeClr>
                </a:solidFill>
                <a:latin typeface="+mj-lt"/>
                <a:ea typeface="+mn-ea"/>
              </a:rPr>
              <a:t>High</a:t>
            </a:r>
            <a:r>
              <a:rPr lang="en-US" sz="1200" b="1" kern="1200" spc="-8">
                <a:solidFill>
                  <a:schemeClr val="tx1">
                    <a:lumMod val="75000"/>
                    <a:lumOff val="25000"/>
                  </a:schemeClr>
                </a:solidFill>
                <a:latin typeface="+mj-lt"/>
                <a:ea typeface="+mn-ea"/>
                <a:cs typeface="Arial MT"/>
              </a:rPr>
              <a:t>:</a:t>
            </a:r>
            <a:r>
              <a:rPr lang="en-US" sz="1200" b="1" kern="1200" spc="4">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Really</a:t>
            </a:r>
            <a:r>
              <a:rPr lang="en-US" sz="1200" b="1" kern="1200" spc="30">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need</a:t>
            </a:r>
            <a:r>
              <a:rPr lang="en-US" sz="1200" b="1" kern="1200" spc="8">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to</a:t>
            </a:r>
            <a:r>
              <a:rPr lang="en-US" sz="1200" b="1" kern="1200" spc="-11">
                <a:solidFill>
                  <a:schemeClr val="tx1">
                    <a:lumMod val="75000"/>
                    <a:lumOff val="25000"/>
                  </a:schemeClr>
                </a:solidFill>
                <a:latin typeface="+mj-lt"/>
                <a:ea typeface="+mn-ea"/>
                <a:cs typeface="Arial MT"/>
              </a:rPr>
              <a:t> get</a:t>
            </a:r>
            <a:r>
              <a:rPr lang="en-US" sz="1200" b="1" kern="1200" spc="4">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this</a:t>
            </a:r>
            <a:r>
              <a:rPr lang="en-US" sz="1200" b="1" kern="1200" spc="15">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done</a:t>
            </a:r>
            <a:r>
              <a:rPr lang="en-US" sz="1200" b="1" kern="1200" spc="8">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as</a:t>
            </a:r>
            <a:endParaRPr lang="en-US" sz="1200" b="1" kern="1200">
              <a:solidFill>
                <a:schemeClr val="tx1">
                  <a:lumMod val="75000"/>
                  <a:lumOff val="25000"/>
                </a:schemeClr>
              </a:solidFill>
              <a:latin typeface="+mj-lt"/>
              <a:ea typeface="+mn-ea"/>
              <a:cs typeface="Arial MT"/>
            </a:endParaRPr>
          </a:p>
          <a:p>
            <a:pPr marL="279083" defTabSz="685800">
              <a:buClrTx/>
              <a:defRPr/>
            </a:pPr>
            <a:r>
              <a:rPr lang="en-US" sz="1200" b="1" kern="1200" spc="-8">
                <a:solidFill>
                  <a:schemeClr val="tx1">
                    <a:lumMod val="75000"/>
                    <a:lumOff val="25000"/>
                  </a:schemeClr>
                </a:solidFill>
                <a:latin typeface="+mj-lt"/>
                <a:ea typeface="+mn-ea"/>
                <a:cs typeface="Arial MT"/>
              </a:rPr>
              <a:t>soon</a:t>
            </a:r>
            <a:r>
              <a:rPr lang="en-US" sz="1200" b="1" kern="1200" spc="-19">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as</a:t>
            </a:r>
            <a:r>
              <a:rPr lang="en-US" sz="1200" b="1" kern="1200" spc="-11">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possible</a:t>
            </a:r>
          </a:p>
          <a:p>
            <a:pPr marL="279083" defTabSz="685800">
              <a:buClrTx/>
              <a:defRPr/>
            </a:pPr>
            <a:endParaRPr lang="en-US" sz="1200" b="1" kern="1200">
              <a:solidFill>
                <a:schemeClr val="tx1">
                  <a:lumMod val="75000"/>
                  <a:lumOff val="25000"/>
                </a:schemeClr>
              </a:solidFill>
              <a:latin typeface="+mj-lt"/>
              <a:ea typeface="+mn-ea"/>
              <a:cs typeface="Arial MT"/>
            </a:endParaRPr>
          </a:p>
          <a:p>
            <a:pPr marL="279083" marR="52388" lvl="1" indent="-135255" defTabSz="685800">
              <a:spcBef>
                <a:spcPts val="307"/>
              </a:spcBef>
              <a:buClrTx/>
              <a:buFont typeface="Arial MT"/>
              <a:buChar char="–"/>
              <a:tabLst>
                <a:tab pos="279559" algn="l"/>
              </a:tabLst>
              <a:defRPr/>
            </a:pPr>
            <a:r>
              <a:rPr lang="en-US" sz="1200" b="1" i="1" kern="1200" spc="-8">
                <a:solidFill>
                  <a:schemeClr val="tx1">
                    <a:lumMod val="75000"/>
                    <a:lumOff val="25000"/>
                  </a:schemeClr>
                </a:solidFill>
                <a:latin typeface="+mj-lt"/>
                <a:ea typeface="+mn-ea"/>
              </a:rPr>
              <a:t>Medium</a:t>
            </a:r>
            <a:r>
              <a:rPr lang="en-US" sz="1200" b="1" kern="1200" spc="-8">
                <a:solidFill>
                  <a:schemeClr val="tx1">
                    <a:lumMod val="75000"/>
                    <a:lumOff val="25000"/>
                  </a:schemeClr>
                </a:solidFill>
                <a:latin typeface="+mj-lt"/>
                <a:ea typeface="+mn-ea"/>
                <a:cs typeface="Arial MT"/>
              </a:rPr>
              <a:t>:</a:t>
            </a:r>
            <a:r>
              <a:rPr lang="en-US" sz="1200" b="1" kern="1200" spc="4">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On</a:t>
            </a:r>
            <a:r>
              <a:rPr lang="en-US" sz="1200" b="1" kern="1200" spc="4">
                <a:solidFill>
                  <a:schemeClr val="tx1">
                    <a:lumMod val="75000"/>
                    <a:lumOff val="25000"/>
                  </a:schemeClr>
                </a:solidFill>
                <a:latin typeface="+mj-lt"/>
                <a:ea typeface="+mn-ea"/>
                <a:cs typeface="Arial MT"/>
              </a:rPr>
              <a:t> </a:t>
            </a:r>
            <a:r>
              <a:rPr lang="en-US" sz="1200" b="1" kern="1200">
                <a:solidFill>
                  <a:schemeClr val="tx1">
                    <a:lumMod val="75000"/>
                    <a:lumOff val="25000"/>
                  </a:schemeClr>
                </a:solidFill>
                <a:latin typeface="+mj-lt"/>
                <a:ea typeface="+mn-ea"/>
                <a:cs typeface="Arial MT"/>
              </a:rPr>
              <a:t>my</a:t>
            </a:r>
            <a:r>
              <a:rPr lang="en-US" sz="1200" b="1" kern="1200" spc="-11">
                <a:solidFill>
                  <a:schemeClr val="tx1">
                    <a:lumMod val="75000"/>
                    <a:lumOff val="25000"/>
                  </a:schemeClr>
                </a:solidFill>
                <a:latin typeface="+mj-lt"/>
                <a:ea typeface="+mn-ea"/>
                <a:cs typeface="Arial MT"/>
              </a:rPr>
              <a:t> </a:t>
            </a:r>
            <a:r>
              <a:rPr lang="en-US" sz="1200" b="1" kern="1200" spc="-19">
                <a:solidFill>
                  <a:schemeClr val="tx1">
                    <a:lumMod val="75000"/>
                    <a:lumOff val="25000"/>
                  </a:schemeClr>
                </a:solidFill>
                <a:latin typeface="+mj-lt"/>
                <a:ea typeface="+mn-ea"/>
                <a:cs typeface="Arial MT"/>
              </a:rPr>
              <a:t>radar,</a:t>
            </a:r>
            <a:r>
              <a:rPr lang="en-US" sz="1200" b="1" kern="1200" spc="8">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but</a:t>
            </a:r>
            <a:r>
              <a:rPr lang="en-US" sz="1200" b="1" kern="1200" spc="4">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it </a:t>
            </a:r>
            <a:r>
              <a:rPr lang="en-US" sz="1200" b="1" kern="1200" spc="-8">
                <a:solidFill>
                  <a:schemeClr val="tx1">
                    <a:lumMod val="75000"/>
                    <a:lumOff val="25000"/>
                  </a:schemeClr>
                </a:solidFill>
                <a:latin typeface="+mj-lt"/>
                <a:ea typeface="+mn-ea"/>
                <a:cs typeface="Arial MT"/>
              </a:rPr>
              <a:t>could</a:t>
            </a:r>
            <a:r>
              <a:rPr lang="en-US" sz="1200" b="1" kern="1200" spc="8">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wait </a:t>
            </a:r>
            <a:r>
              <a:rPr lang="en-US" sz="1200" b="1" kern="1200" spc="-281">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a</a:t>
            </a:r>
            <a:r>
              <a:rPr lang="en-US" sz="1200" b="1" kern="1200" spc="-11">
                <a:solidFill>
                  <a:schemeClr val="tx1">
                    <a:lumMod val="75000"/>
                    <a:lumOff val="25000"/>
                  </a:schemeClr>
                </a:solidFill>
                <a:latin typeface="+mj-lt"/>
                <a:ea typeface="+mn-ea"/>
                <a:cs typeface="Arial MT"/>
              </a:rPr>
              <a:t> day</a:t>
            </a:r>
            <a:r>
              <a:rPr lang="en-US" sz="1200" b="1" kern="1200" spc="11">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or</a:t>
            </a:r>
            <a:r>
              <a:rPr lang="en-US" sz="1200" b="1" kern="1200" spc="4">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two</a:t>
            </a:r>
          </a:p>
          <a:p>
            <a:pPr marL="279083" marR="52388" lvl="1" indent="-135255" defTabSz="685800">
              <a:spcBef>
                <a:spcPts val="307"/>
              </a:spcBef>
              <a:buClrTx/>
              <a:buFont typeface="Arial MT"/>
              <a:buChar char="–"/>
              <a:tabLst>
                <a:tab pos="279559" algn="l"/>
              </a:tabLst>
              <a:defRPr/>
            </a:pPr>
            <a:endParaRPr lang="en-US" sz="1200" b="1" kern="1200">
              <a:solidFill>
                <a:schemeClr val="tx1">
                  <a:lumMod val="75000"/>
                  <a:lumOff val="25000"/>
                </a:schemeClr>
              </a:solidFill>
              <a:latin typeface="+mj-lt"/>
              <a:ea typeface="+mn-ea"/>
              <a:cs typeface="Arial MT"/>
            </a:endParaRPr>
          </a:p>
          <a:p>
            <a:pPr marL="279083" lvl="1" indent="-135255" defTabSz="685800">
              <a:spcBef>
                <a:spcPts val="288"/>
              </a:spcBef>
              <a:buClrTx/>
              <a:buFont typeface="Arial MT"/>
              <a:buChar char="–"/>
              <a:tabLst>
                <a:tab pos="279559" algn="l"/>
              </a:tabLst>
              <a:defRPr/>
            </a:pPr>
            <a:r>
              <a:rPr lang="en-US" sz="1200" b="1" i="1" kern="1200" spc="-11">
                <a:solidFill>
                  <a:schemeClr val="tx1">
                    <a:lumMod val="75000"/>
                    <a:lumOff val="25000"/>
                  </a:schemeClr>
                </a:solidFill>
                <a:latin typeface="+mj-lt"/>
                <a:ea typeface="+mn-ea"/>
              </a:rPr>
              <a:t>Low</a:t>
            </a:r>
            <a:r>
              <a:rPr lang="en-US" sz="1200" b="1" kern="1200" spc="-11">
                <a:solidFill>
                  <a:schemeClr val="tx1">
                    <a:lumMod val="75000"/>
                    <a:lumOff val="25000"/>
                  </a:schemeClr>
                </a:solidFill>
                <a:latin typeface="+mj-lt"/>
                <a:ea typeface="+mn-ea"/>
                <a:cs typeface="Arial MT"/>
              </a:rPr>
              <a:t>:</a:t>
            </a:r>
            <a:r>
              <a:rPr lang="en-US" sz="1200" b="1" kern="1200" spc="4">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I’ll</a:t>
            </a:r>
            <a:r>
              <a:rPr lang="en-US" sz="1200" b="1" kern="1200" spc="26">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get</a:t>
            </a:r>
            <a:r>
              <a:rPr lang="en-US" sz="1200" b="1" kern="1200" spc="8">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to</a:t>
            </a:r>
            <a:r>
              <a:rPr lang="en-US" sz="1200" b="1" kern="1200" spc="-15">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it</a:t>
            </a:r>
            <a:r>
              <a:rPr lang="en-US" sz="1200" b="1" kern="1200" spc="8">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when</a:t>
            </a:r>
            <a:r>
              <a:rPr lang="en-US" sz="1200" b="1" kern="1200" spc="19">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I</a:t>
            </a:r>
            <a:r>
              <a:rPr lang="en-US" sz="1200" b="1" kern="1200" spc="-8">
                <a:solidFill>
                  <a:schemeClr val="tx1">
                    <a:lumMod val="75000"/>
                    <a:lumOff val="25000"/>
                  </a:schemeClr>
                </a:solidFill>
                <a:latin typeface="+mj-lt"/>
                <a:ea typeface="+mn-ea"/>
                <a:cs typeface="Arial MT"/>
              </a:rPr>
              <a:t> have</a:t>
            </a:r>
            <a:r>
              <a:rPr lang="en-US" sz="1200" b="1" kern="1200">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time</a:t>
            </a:r>
          </a:p>
          <a:p>
            <a:pPr marL="279083" lvl="1" indent="-135255" defTabSz="685800">
              <a:spcBef>
                <a:spcPts val="288"/>
              </a:spcBef>
              <a:buClrTx/>
              <a:buFont typeface="Arial MT"/>
              <a:buChar char="–"/>
              <a:tabLst>
                <a:tab pos="279559" algn="l"/>
              </a:tabLst>
              <a:defRPr/>
            </a:pPr>
            <a:endParaRPr lang="en-US" sz="1200" b="1" kern="1200">
              <a:solidFill>
                <a:schemeClr val="tx1">
                  <a:lumMod val="75000"/>
                  <a:lumOff val="25000"/>
                </a:schemeClr>
              </a:solidFill>
              <a:latin typeface="+mj-lt"/>
              <a:ea typeface="+mn-ea"/>
              <a:cs typeface="Arial MT"/>
            </a:endParaRPr>
          </a:p>
          <a:p>
            <a:pPr marL="279083" marR="3810" lvl="1" indent="-135255" defTabSz="685800">
              <a:spcBef>
                <a:spcPts val="307"/>
              </a:spcBef>
              <a:buClrTx/>
              <a:buFont typeface="Arial MT"/>
              <a:buChar char="–"/>
              <a:tabLst>
                <a:tab pos="279559" algn="l"/>
              </a:tabLst>
              <a:defRPr/>
            </a:pPr>
            <a:r>
              <a:rPr lang="en-US" sz="1200" b="1" i="1" kern="1200" spc="-11">
                <a:solidFill>
                  <a:schemeClr val="tx1">
                    <a:lumMod val="75000"/>
                    <a:lumOff val="25000"/>
                  </a:schemeClr>
                </a:solidFill>
                <a:latin typeface="+mj-lt"/>
                <a:ea typeface="+mn-ea"/>
              </a:rPr>
              <a:t>Paused:</a:t>
            </a:r>
            <a:r>
              <a:rPr lang="en-US" sz="1200" b="1" i="1" kern="1200" spc="41">
                <a:solidFill>
                  <a:schemeClr val="tx1">
                    <a:lumMod val="75000"/>
                    <a:lumOff val="25000"/>
                  </a:schemeClr>
                </a:solidFill>
                <a:latin typeface="+mj-lt"/>
                <a:ea typeface="+mn-ea"/>
              </a:rPr>
              <a:t> </a:t>
            </a:r>
            <a:r>
              <a:rPr lang="en-US" sz="1200" b="1" kern="1200" spc="-8">
                <a:solidFill>
                  <a:schemeClr val="tx1">
                    <a:lumMod val="75000"/>
                    <a:lumOff val="25000"/>
                  </a:schemeClr>
                </a:solidFill>
                <a:latin typeface="+mj-lt"/>
                <a:ea typeface="+mn-ea"/>
                <a:cs typeface="Arial MT"/>
              </a:rPr>
              <a:t>Something</a:t>
            </a:r>
            <a:r>
              <a:rPr lang="en-US" sz="1200" b="1" kern="1200" spc="23">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got</a:t>
            </a:r>
            <a:r>
              <a:rPr lang="en-US" sz="1200" b="1" kern="1200" spc="-8">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in</a:t>
            </a:r>
            <a:r>
              <a:rPr lang="en-US" sz="1200" b="1" kern="1200" spc="8">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the</a:t>
            </a:r>
            <a:r>
              <a:rPr lang="en-US" sz="1200" b="1" kern="1200" spc="8">
                <a:solidFill>
                  <a:schemeClr val="tx1">
                    <a:lumMod val="75000"/>
                    <a:lumOff val="25000"/>
                  </a:schemeClr>
                </a:solidFill>
                <a:latin typeface="+mj-lt"/>
                <a:ea typeface="+mn-ea"/>
                <a:cs typeface="Arial MT"/>
              </a:rPr>
              <a:t> </a:t>
            </a:r>
            <a:r>
              <a:rPr lang="en-US" sz="1200" b="1" kern="1200" spc="-15">
                <a:solidFill>
                  <a:schemeClr val="tx1">
                    <a:lumMod val="75000"/>
                    <a:lumOff val="25000"/>
                  </a:schemeClr>
                </a:solidFill>
                <a:latin typeface="+mj-lt"/>
                <a:ea typeface="+mn-ea"/>
                <a:cs typeface="Arial MT"/>
              </a:rPr>
              <a:t>way</a:t>
            </a:r>
            <a:r>
              <a:rPr lang="en-US" sz="1200" b="1" kern="1200" spc="30">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and </a:t>
            </a:r>
            <a:r>
              <a:rPr lang="en-US" sz="1200" b="1" kern="1200" spc="-281">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it’s</a:t>
            </a:r>
            <a:r>
              <a:rPr lang="en-US" sz="1200" b="1" kern="1200" spc="-8">
                <a:solidFill>
                  <a:schemeClr val="tx1">
                    <a:lumMod val="75000"/>
                    <a:lumOff val="25000"/>
                  </a:schemeClr>
                </a:solidFill>
                <a:latin typeface="+mj-lt"/>
                <a:ea typeface="+mn-ea"/>
                <a:cs typeface="Arial MT"/>
              </a:rPr>
              <a:t> on</a:t>
            </a:r>
            <a:r>
              <a:rPr lang="en-US" sz="1200" b="1" kern="1200" spc="8">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hold</a:t>
            </a:r>
          </a:p>
          <a:p>
            <a:pPr marL="279083" marR="3810" lvl="1" indent="-135255" defTabSz="685800">
              <a:spcBef>
                <a:spcPts val="307"/>
              </a:spcBef>
              <a:buClrTx/>
              <a:buFont typeface="Arial MT"/>
              <a:buChar char="–"/>
              <a:tabLst>
                <a:tab pos="279559" algn="l"/>
              </a:tabLst>
              <a:defRPr/>
            </a:pPr>
            <a:endParaRPr lang="en-US" sz="1200" b="1" kern="1200">
              <a:solidFill>
                <a:schemeClr val="tx1">
                  <a:lumMod val="75000"/>
                  <a:lumOff val="25000"/>
                </a:schemeClr>
              </a:solidFill>
              <a:latin typeface="+mj-lt"/>
              <a:ea typeface="+mn-ea"/>
              <a:cs typeface="Arial MT"/>
            </a:endParaRPr>
          </a:p>
          <a:p>
            <a:pPr marL="279083" lvl="1" indent="-135255" defTabSz="685800">
              <a:spcBef>
                <a:spcPts val="304"/>
              </a:spcBef>
              <a:buClrTx/>
              <a:buFont typeface="Arial MT"/>
              <a:buChar char="–"/>
              <a:tabLst>
                <a:tab pos="279559" algn="l"/>
              </a:tabLst>
              <a:defRPr/>
            </a:pPr>
            <a:r>
              <a:rPr lang="en-US" sz="1200" b="1" i="1" kern="1200" spc="-11">
                <a:solidFill>
                  <a:schemeClr val="tx1">
                    <a:lumMod val="75000"/>
                    <a:lumOff val="25000"/>
                  </a:schemeClr>
                </a:solidFill>
                <a:latin typeface="+mj-lt"/>
                <a:ea typeface="+mn-ea"/>
              </a:rPr>
              <a:t>Cancelled</a:t>
            </a:r>
            <a:r>
              <a:rPr lang="en-US" sz="1200" b="1" kern="1200" spc="-11">
                <a:solidFill>
                  <a:schemeClr val="tx1">
                    <a:lumMod val="75000"/>
                    <a:lumOff val="25000"/>
                  </a:schemeClr>
                </a:solidFill>
                <a:latin typeface="+mj-lt"/>
                <a:ea typeface="+mn-ea"/>
                <a:cs typeface="Arial MT"/>
              </a:rPr>
              <a:t>:</a:t>
            </a:r>
            <a:r>
              <a:rPr lang="en-US" sz="1200" b="1" kern="1200" spc="41">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No</a:t>
            </a:r>
            <a:r>
              <a:rPr lang="en-US" sz="1200" b="1" kern="1200" spc="-8">
                <a:solidFill>
                  <a:schemeClr val="tx1">
                    <a:lumMod val="75000"/>
                    <a:lumOff val="25000"/>
                  </a:schemeClr>
                </a:solidFill>
                <a:latin typeface="+mj-lt"/>
                <a:ea typeface="+mn-ea"/>
                <a:cs typeface="Arial MT"/>
              </a:rPr>
              <a:t> longer</a:t>
            </a:r>
            <a:r>
              <a:rPr lang="en-US" sz="1200" b="1" kern="1200" spc="23">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happening</a:t>
            </a:r>
            <a:r>
              <a:rPr lang="en-US" sz="1200" b="1" kern="1200" spc="38">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but</a:t>
            </a:r>
            <a:endParaRPr lang="en-US" sz="1200" b="1" kern="1200">
              <a:solidFill>
                <a:schemeClr val="tx1">
                  <a:lumMod val="75000"/>
                  <a:lumOff val="25000"/>
                </a:schemeClr>
              </a:solidFill>
              <a:latin typeface="+mj-lt"/>
              <a:ea typeface="+mn-ea"/>
              <a:cs typeface="Arial MT"/>
            </a:endParaRPr>
          </a:p>
          <a:p>
            <a:pPr marL="279083" defTabSz="685800">
              <a:spcBef>
                <a:spcPts val="4"/>
              </a:spcBef>
              <a:buClrTx/>
              <a:defRPr/>
            </a:pPr>
            <a:r>
              <a:rPr lang="en-US" sz="1200" b="1" kern="1200" spc="-15">
                <a:solidFill>
                  <a:schemeClr val="tx1">
                    <a:lumMod val="75000"/>
                    <a:lumOff val="25000"/>
                  </a:schemeClr>
                </a:solidFill>
                <a:latin typeface="+mj-lt"/>
                <a:ea typeface="+mn-ea"/>
                <a:cs typeface="Arial MT"/>
              </a:rPr>
              <a:t>want</a:t>
            </a:r>
            <a:r>
              <a:rPr lang="en-US" sz="1200" b="1" kern="1200" spc="15">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to</a:t>
            </a:r>
            <a:r>
              <a:rPr lang="en-US" sz="1200" b="1" kern="1200" spc="-8">
                <a:solidFill>
                  <a:schemeClr val="tx1">
                    <a:lumMod val="75000"/>
                    <a:lumOff val="25000"/>
                  </a:schemeClr>
                </a:solidFill>
                <a:latin typeface="+mj-lt"/>
                <a:ea typeface="+mn-ea"/>
                <a:cs typeface="Arial MT"/>
              </a:rPr>
              <a:t> </a:t>
            </a:r>
            <a:r>
              <a:rPr lang="en-US" sz="1200" b="1" kern="1200" spc="-11">
                <a:solidFill>
                  <a:schemeClr val="tx1">
                    <a:lumMod val="75000"/>
                    <a:lumOff val="25000"/>
                  </a:schemeClr>
                </a:solidFill>
                <a:latin typeface="+mj-lt"/>
                <a:ea typeface="+mn-ea"/>
                <a:cs typeface="Arial MT"/>
              </a:rPr>
              <a:t>preserve</a:t>
            </a:r>
          </a:p>
          <a:p>
            <a:pPr marL="279083" defTabSz="685800">
              <a:spcBef>
                <a:spcPts val="4"/>
              </a:spcBef>
              <a:buClrTx/>
              <a:defRPr/>
            </a:pPr>
            <a:endParaRPr lang="en-US" sz="1200" b="1" kern="1200">
              <a:solidFill>
                <a:schemeClr val="tx1">
                  <a:lumMod val="75000"/>
                  <a:lumOff val="25000"/>
                </a:schemeClr>
              </a:solidFill>
              <a:latin typeface="+mj-lt"/>
              <a:ea typeface="+mn-ea"/>
              <a:cs typeface="Arial MT"/>
            </a:endParaRPr>
          </a:p>
          <a:p>
            <a:pPr marL="279083" lvl="1" indent="-135255" defTabSz="685800">
              <a:spcBef>
                <a:spcPts val="288"/>
              </a:spcBef>
              <a:buClrTx/>
              <a:buFont typeface="Arial MT"/>
              <a:buChar char="–"/>
              <a:tabLst>
                <a:tab pos="279559" algn="l"/>
              </a:tabLst>
              <a:defRPr/>
            </a:pPr>
            <a:r>
              <a:rPr lang="en-US" sz="1200" b="1" i="1" kern="1200" spc="-8">
                <a:solidFill>
                  <a:schemeClr val="tx1">
                    <a:lumMod val="75000"/>
                    <a:lumOff val="25000"/>
                  </a:schemeClr>
                </a:solidFill>
                <a:latin typeface="+mj-lt"/>
                <a:ea typeface="+mn-ea"/>
              </a:rPr>
              <a:t>Complete</a:t>
            </a:r>
            <a:r>
              <a:rPr lang="en-US" sz="1200" b="1" kern="1200" spc="-8">
                <a:solidFill>
                  <a:schemeClr val="tx1">
                    <a:lumMod val="75000"/>
                    <a:lumOff val="25000"/>
                  </a:schemeClr>
                </a:solidFill>
                <a:latin typeface="+mj-lt"/>
                <a:ea typeface="+mn-ea"/>
                <a:cs typeface="Arial MT"/>
              </a:rPr>
              <a:t>:</a:t>
            </a:r>
            <a:r>
              <a:rPr lang="en-US" sz="1200" b="1" kern="1200" spc="323">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I</a:t>
            </a:r>
            <a:r>
              <a:rPr lang="en-US" sz="1200" b="1" kern="1200" spc="-15">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did</a:t>
            </a:r>
            <a:r>
              <a:rPr lang="en-US" sz="1200" b="1" kern="1200" spc="4">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it!</a:t>
            </a:r>
            <a:r>
              <a:rPr lang="en-US" sz="1200" b="1" kern="1200" spc="251">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Time</a:t>
            </a:r>
            <a:r>
              <a:rPr lang="en-US" sz="1200" b="1" kern="1200" spc="-30">
                <a:solidFill>
                  <a:schemeClr val="tx1">
                    <a:lumMod val="75000"/>
                    <a:lumOff val="25000"/>
                  </a:schemeClr>
                </a:solidFill>
                <a:latin typeface="+mj-lt"/>
                <a:ea typeface="+mn-ea"/>
                <a:cs typeface="Arial MT"/>
              </a:rPr>
              <a:t> </a:t>
            </a:r>
            <a:r>
              <a:rPr lang="en-US" sz="1200" b="1" kern="1200" spc="-4">
                <a:solidFill>
                  <a:schemeClr val="tx1">
                    <a:lumMod val="75000"/>
                    <a:lumOff val="25000"/>
                  </a:schemeClr>
                </a:solidFill>
                <a:latin typeface="+mj-lt"/>
                <a:ea typeface="+mn-ea"/>
                <a:cs typeface="Arial MT"/>
              </a:rPr>
              <a:t>to</a:t>
            </a:r>
            <a:r>
              <a:rPr lang="en-US" sz="1200" b="1" kern="1200">
                <a:solidFill>
                  <a:schemeClr val="tx1">
                    <a:lumMod val="75000"/>
                    <a:lumOff val="25000"/>
                  </a:schemeClr>
                </a:solidFill>
                <a:latin typeface="+mj-lt"/>
                <a:ea typeface="+mn-ea"/>
                <a:cs typeface="Arial MT"/>
              </a:rPr>
              <a:t> </a:t>
            </a:r>
            <a:r>
              <a:rPr lang="en-US" sz="1200" b="1" kern="1200" spc="-8">
                <a:solidFill>
                  <a:schemeClr val="tx1">
                    <a:lumMod val="75000"/>
                    <a:lumOff val="25000"/>
                  </a:schemeClr>
                </a:solidFill>
                <a:latin typeface="+mj-lt"/>
                <a:ea typeface="+mn-ea"/>
                <a:cs typeface="Arial MT"/>
              </a:rPr>
              <a:t>celebrate</a:t>
            </a:r>
            <a:r>
              <a:rPr lang="en-US" sz="1200" b="1" kern="1200" spc="-8">
                <a:latin typeface="+mj-lt"/>
                <a:ea typeface="+mn-ea"/>
                <a:cs typeface="Arial MT"/>
              </a:rPr>
              <a:t>.</a:t>
            </a:r>
          </a:p>
          <a:p>
            <a:pPr marL="279083" lvl="1" indent="-135255" defTabSz="685800">
              <a:spcBef>
                <a:spcPts val="288"/>
              </a:spcBef>
              <a:buClrTx/>
              <a:buFont typeface="Arial MT"/>
              <a:buChar char="–"/>
              <a:tabLst>
                <a:tab pos="279559" algn="l"/>
              </a:tabLst>
              <a:defRPr/>
            </a:pPr>
            <a:endParaRPr lang="en-US" sz="1200" spc="-8">
              <a:solidFill>
                <a:srgbClr val="666666"/>
              </a:solidFill>
              <a:latin typeface="+mj-lt"/>
              <a:cs typeface="Arial MT"/>
            </a:endParaRPr>
          </a:p>
        </p:txBody>
      </p:sp>
      <p:sp>
        <p:nvSpPr>
          <p:cNvPr id="26" name="TextBox 25">
            <a:extLst>
              <a:ext uri="{FF2B5EF4-FFF2-40B4-BE49-F238E27FC236}">
                <a16:creationId xmlns:a16="http://schemas.microsoft.com/office/drawing/2014/main" id="{8C9BE9C3-D537-52BE-38CF-98009553A759}"/>
              </a:ext>
            </a:extLst>
          </p:cNvPr>
          <p:cNvSpPr txBox="1"/>
          <p:nvPr/>
        </p:nvSpPr>
        <p:spPr>
          <a:xfrm>
            <a:off x="2410444" y="4050529"/>
            <a:ext cx="4473821" cy="669414"/>
          </a:xfrm>
          <a:prstGeom prst="rect">
            <a:avLst/>
          </a:prstGeom>
          <a:noFill/>
        </p:spPr>
        <p:txBody>
          <a:bodyPr wrap="square" rtlCol="0">
            <a:spAutoFit/>
          </a:bodyPr>
          <a:lstStyle/>
          <a:p>
            <a:r>
              <a:rPr lang="en-US" sz="1350" b="1" i="1" kern="1200" spc="-8">
                <a:solidFill>
                  <a:schemeClr val="tx1">
                    <a:lumMod val="75000"/>
                    <a:lumOff val="25000"/>
                  </a:schemeClr>
                </a:solidFill>
                <a:latin typeface="+mj-lt"/>
                <a:ea typeface="+mn-ea"/>
                <a:cs typeface="Arial MT"/>
              </a:rPr>
              <a:t>Link</a:t>
            </a:r>
            <a:r>
              <a:rPr lang="en-US" sz="1350" b="1" i="1" kern="1200" spc="8">
                <a:solidFill>
                  <a:schemeClr val="tx1">
                    <a:lumMod val="75000"/>
                    <a:lumOff val="25000"/>
                  </a:schemeClr>
                </a:solidFill>
                <a:latin typeface="+mj-lt"/>
                <a:ea typeface="+mn-ea"/>
                <a:cs typeface="Arial MT"/>
              </a:rPr>
              <a:t> </a:t>
            </a:r>
            <a:r>
              <a:rPr lang="en-US" sz="1350" b="1" i="1" kern="1200" spc="-19">
                <a:solidFill>
                  <a:schemeClr val="tx1">
                    <a:lumMod val="75000"/>
                    <a:lumOff val="25000"/>
                  </a:schemeClr>
                </a:solidFill>
                <a:latin typeface="+mj-lt"/>
                <a:ea typeface="+mn-ea"/>
                <a:cs typeface="Arial MT"/>
              </a:rPr>
              <a:t>your</a:t>
            </a:r>
            <a:r>
              <a:rPr lang="en-US" sz="1350" b="1" i="1" kern="1200" spc="41">
                <a:solidFill>
                  <a:schemeClr val="tx1">
                    <a:lumMod val="75000"/>
                    <a:lumOff val="25000"/>
                  </a:schemeClr>
                </a:solidFill>
                <a:latin typeface="+mj-lt"/>
                <a:ea typeface="+mn-ea"/>
                <a:cs typeface="Arial MT"/>
              </a:rPr>
              <a:t> </a:t>
            </a:r>
            <a:r>
              <a:rPr lang="en-US" sz="1350" b="1" i="1" kern="1200" spc="-4">
                <a:solidFill>
                  <a:schemeClr val="tx1">
                    <a:lumMod val="75000"/>
                    <a:lumOff val="25000"/>
                  </a:schemeClr>
                </a:solidFill>
                <a:latin typeface="+mj-lt"/>
                <a:ea typeface="+mn-ea"/>
                <a:cs typeface="Arial MT"/>
              </a:rPr>
              <a:t>activity</a:t>
            </a:r>
            <a:r>
              <a:rPr lang="en-US" sz="1350" b="1" i="1" kern="1200" spc="8">
                <a:solidFill>
                  <a:schemeClr val="tx1">
                    <a:lumMod val="75000"/>
                    <a:lumOff val="25000"/>
                  </a:schemeClr>
                </a:solidFill>
                <a:latin typeface="+mj-lt"/>
                <a:ea typeface="+mn-ea"/>
                <a:cs typeface="Arial MT"/>
              </a:rPr>
              <a:t> </a:t>
            </a:r>
            <a:r>
              <a:rPr lang="en-US" sz="1350" b="1" i="1" kern="1200" spc="-4">
                <a:solidFill>
                  <a:schemeClr val="tx1">
                    <a:lumMod val="75000"/>
                    <a:lumOff val="25000"/>
                  </a:schemeClr>
                </a:solidFill>
                <a:latin typeface="+mj-lt"/>
                <a:ea typeface="+mn-ea"/>
                <a:cs typeface="Arial MT"/>
              </a:rPr>
              <a:t>to</a:t>
            </a:r>
            <a:r>
              <a:rPr lang="en-US" sz="1350" b="1" i="1" kern="1200" spc="4">
                <a:solidFill>
                  <a:schemeClr val="tx1">
                    <a:lumMod val="75000"/>
                    <a:lumOff val="25000"/>
                  </a:schemeClr>
                </a:solidFill>
                <a:latin typeface="+mj-lt"/>
                <a:ea typeface="+mn-ea"/>
                <a:cs typeface="Arial MT"/>
              </a:rPr>
              <a:t> </a:t>
            </a:r>
            <a:r>
              <a:rPr lang="en-US" sz="1350" b="1" i="1" kern="1200" spc="-8">
                <a:solidFill>
                  <a:schemeClr val="tx1">
                    <a:lumMod val="75000"/>
                    <a:lumOff val="25000"/>
                  </a:schemeClr>
                </a:solidFill>
                <a:latin typeface="+mj-lt"/>
                <a:ea typeface="+mn-ea"/>
                <a:cs typeface="Arial MT"/>
              </a:rPr>
              <a:t>one</a:t>
            </a:r>
            <a:r>
              <a:rPr lang="en-US" sz="1350" b="1" i="1" kern="1200" spc="8">
                <a:solidFill>
                  <a:schemeClr val="tx1">
                    <a:lumMod val="75000"/>
                    <a:lumOff val="25000"/>
                  </a:schemeClr>
                </a:solidFill>
                <a:latin typeface="+mj-lt"/>
                <a:ea typeface="+mn-ea"/>
                <a:cs typeface="Arial MT"/>
              </a:rPr>
              <a:t> </a:t>
            </a:r>
            <a:r>
              <a:rPr lang="en-US" sz="1350" b="1" i="1" kern="1200" spc="-8">
                <a:solidFill>
                  <a:schemeClr val="tx1">
                    <a:lumMod val="75000"/>
                    <a:lumOff val="25000"/>
                  </a:schemeClr>
                </a:solidFill>
                <a:latin typeface="+mj-lt"/>
                <a:ea typeface="+mn-ea"/>
                <a:cs typeface="Arial MT"/>
              </a:rPr>
              <a:t>of</a:t>
            </a:r>
            <a:r>
              <a:rPr lang="en-US" sz="1350" b="1" i="1" kern="1200" spc="4">
                <a:solidFill>
                  <a:schemeClr val="tx1">
                    <a:lumMod val="75000"/>
                    <a:lumOff val="25000"/>
                  </a:schemeClr>
                </a:solidFill>
                <a:latin typeface="+mj-lt"/>
                <a:ea typeface="+mn-ea"/>
                <a:cs typeface="Arial MT"/>
              </a:rPr>
              <a:t> </a:t>
            </a:r>
            <a:r>
              <a:rPr lang="en-US" sz="1350" b="1" i="1" kern="1200" spc="-19">
                <a:solidFill>
                  <a:schemeClr val="tx1">
                    <a:lumMod val="75000"/>
                    <a:lumOff val="25000"/>
                  </a:schemeClr>
                </a:solidFill>
                <a:latin typeface="+mj-lt"/>
                <a:ea typeface="+mn-ea"/>
                <a:cs typeface="Arial MT"/>
              </a:rPr>
              <a:t>your </a:t>
            </a:r>
            <a:r>
              <a:rPr lang="en-US" sz="1350" b="1" i="1" kern="1200" spc="-15">
                <a:solidFill>
                  <a:schemeClr val="tx1">
                    <a:lumMod val="75000"/>
                    <a:lumOff val="25000"/>
                  </a:schemeClr>
                </a:solidFill>
                <a:latin typeface="+mj-lt"/>
                <a:ea typeface="+mn-ea"/>
                <a:cs typeface="Arial MT"/>
              </a:rPr>
              <a:t> </a:t>
            </a:r>
            <a:r>
              <a:rPr lang="en-US" sz="1350" b="1" i="1" kern="1200" spc="-8">
                <a:solidFill>
                  <a:schemeClr val="tx1">
                    <a:lumMod val="75000"/>
                    <a:lumOff val="25000"/>
                  </a:schemeClr>
                </a:solidFill>
                <a:latin typeface="+mj-lt"/>
                <a:ea typeface="+mn-ea"/>
                <a:cs typeface="Arial MT"/>
              </a:rPr>
              <a:t>performance</a:t>
            </a:r>
            <a:r>
              <a:rPr lang="en-US" sz="1350" b="1" i="1" kern="1200" spc="15">
                <a:solidFill>
                  <a:schemeClr val="tx1">
                    <a:lumMod val="75000"/>
                    <a:lumOff val="25000"/>
                  </a:schemeClr>
                </a:solidFill>
                <a:latin typeface="+mj-lt"/>
                <a:ea typeface="+mn-ea"/>
                <a:cs typeface="Arial MT"/>
              </a:rPr>
              <a:t> </a:t>
            </a:r>
            <a:r>
              <a:rPr lang="en-US" sz="1350" b="1" i="1" kern="1200" spc="-11">
                <a:solidFill>
                  <a:schemeClr val="tx1">
                    <a:lumMod val="75000"/>
                    <a:lumOff val="25000"/>
                  </a:schemeClr>
                </a:solidFill>
                <a:latin typeface="+mj-lt"/>
                <a:ea typeface="+mn-ea"/>
                <a:cs typeface="Arial MT"/>
              </a:rPr>
              <a:t>and/or</a:t>
            </a:r>
            <a:r>
              <a:rPr lang="en-US" sz="1350" b="1" i="1" kern="1200" spc="11">
                <a:solidFill>
                  <a:schemeClr val="tx1">
                    <a:lumMod val="75000"/>
                    <a:lumOff val="25000"/>
                  </a:schemeClr>
                </a:solidFill>
                <a:latin typeface="+mj-lt"/>
                <a:ea typeface="+mn-ea"/>
                <a:cs typeface="Arial MT"/>
              </a:rPr>
              <a:t> </a:t>
            </a:r>
            <a:r>
              <a:rPr lang="en-US" sz="1350" b="1" i="1" kern="1200" spc="-8">
                <a:solidFill>
                  <a:schemeClr val="tx1">
                    <a:lumMod val="75000"/>
                    <a:lumOff val="25000"/>
                  </a:schemeClr>
                </a:solidFill>
                <a:latin typeface="+mj-lt"/>
                <a:ea typeface="+mn-ea"/>
                <a:cs typeface="Arial MT"/>
              </a:rPr>
              <a:t>development</a:t>
            </a:r>
            <a:r>
              <a:rPr lang="en-US" sz="1350" b="1" i="1" kern="1200" spc="15">
                <a:solidFill>
                  <a:schemeClr val="tx1">
                    <a:lumMod val="75000"/>
                    <a:lumOff val="25000"/>
                  </a:schemeClr>
                </a:solidFill>
                <a:latin typeface="+mj-lt"/>
                <a:ea typeface="+mn-ea"/>
                <a:cs typeface="Arial MT"/>
              </a:rPr>
              <a:t> </a:t>
            </a:r>
            <a:r>
              <a:rPr lang="en-US" sz="1350" b="1" i="1" kern="1200" spc="-8">
                <a:solidFill>
                  <a:schemeClr val="tx1">
                    <a:lumMod val="75000"/>
                    <a:lumOff val="25000"/>
                  </a:schemeClr>
                </a:solidFill>
                <a:latin typeface="+mj-lt"/>
                <a:ea typeface="+mn-ea"/>
                <a:cs typeface="Arial MT"/>
              </a:rPr>
              <a:t>goals </a:t>
            </a:r>
            <a:endParaRPr lang="en-US" sz="1800" b="1" i="1">
              <a:solidFill>
                <a:schemeClr val="tx1">
                  <a:lumMod val="75000"/>
                  <a:lumOff val="25000"/>
                </a:schemeClr>
              </a:solidFill>
              <a:latin typeface="+mj-lt"/>
            </a:endParaRPr>
          </a:p>
          <a:p>
            <a:endParaRPr lang="en-US" sz="1050"/>
          </a:p>
        </p:txBody>
      </p:sp>
    </p:spTree>
    <p:extLst>
      <p:ext uri="{BB962C8B-B14F-4D97-AF65-F5344CB8AC3E}">
        <p14:creationId xmlns:p14="http://schemas.microsoft.com/office/powerpoint/2010/main" val="4231206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EF3B-1754-CF85-7278-1BA8AFBD7423}"/>
              </a:ext>
            </a:extLst>
          </p:cNvPr>
          <p:cNvSpPr>
            <a:spLocks noGrp="1"/>
          </p:cNvSpPr>
          <p:nvPr>
            <p:ph type="title" idx="4294967295"/>
          </p:nvPr>
        </p:nvSpPr>
        <p:spPr>
          <a:xfrm>
            <a:off x="175418" y="80519"/>
            <a:ext cx="8793163" cy="276225"/>
          </a:xfrm>
        </p:spPr>
        <p:txBody>
          <a:bodyPr/>
          <a:lstStyle/>
          <a:p>
            <a:r>
              <a:rPr lang="en-US" sz="2400" b="1">
                <a:solidFill>
                  <a:srgbClr val="00B0F0"/>
                </a:solidFill>
                <a:latin typeface="Century Gothic" panose="020B0502020202020204" pitchFamily="34" charset="0"/>
                <a:cs typeface="Arial"/>
              </a:rPr>
              <a:t>Next steps</a:t>
            </a:r>
          </a:p>
        </p:txBody>
      </p:sp>
      <p:sp>
        <p:nvSpPr>
          <p:cNvPr id="3" name="Content Placeholder 3">
            <a:extLst>
              <a:ext uri="{FF2B5EF4-FFF2-40B4-BE49-F238E27FC236}">
                <a16:creationId xmlns:a16="http://schemas.microsoft.com/office/drawing/2014/main" id="{F1C12197-0E8D-AC36-2A68-0E05E1C40CFC}"/>
              </a:ext>
            </a:extLst>
          </p:cNvPr>
          <p:cNvSpPr txBox="1">
            <a:spLocks/>
          </p:cNvSpPr>
          <p:nvPr/>
        </p:nvSpPr>
        <p:spPr>
          <a:xfrm>
            <a:off x="685801" y="810352"/>
            <a:ext cx="8117123" cy="3522797"/>
          </a:xfrm>
          <a:prstGeom prst="rect">
            <a:avLst/>
          </a:prstGeom>
        </p:spPr>
        <p:txBody>
          <a:bodyPr vert="horz" lIns="0" tIns="0" rIns="68580" bIns="34290" rtlCol="0">
            <a:noAutofit/>
          </a:bodyPr>
          <a:lstStyle>
            <a:lvl1pPr marL="0" indent="0" algn="ctr" defTabSz="457200" rtl="0" eaLnBrk="1" latinLnBrk="0" hangingPunct="1">
              <a:spcBef>
                <a:spcPct val="20000"/>
              </a:spcBef>
              <a:buFont typeface="Arial"/>
              <a:buNone/>
              <a:defRPr sz="2000" b="0" i="0" kern="1200">
                <a:solidFill>
                  <a:schemeClr val="tx1">
                    <a:tint val="75000"/>
                  </a:schemeClr>
                </a:solidFill>
                <a:latin typeface="EtihadAltis-Regular"/>
                <a:ea typeface="+mn-ea"/>
                <a:cs typeface="EtihadAltis-Regular"/>
              </a:defRPr>
            </a:lvl1pPr>
            <a:lvl2pPr marL="457200" indent="0" algn="ctr" defTabSz="457200" rtl="0" eaLnBrk="1" latinLnBrk="0" hangingPunct="1">
              <a:spcBef>
                <a:spcPct val="20000"/>
              </a:spcBef>
              <a:buFont typeface="Arial"/>
              <a:buNone/>
              <a:defRPr sz="2000" b="0" i="0" kern="1200">
                <a:solidFill>
                  <a:schemeClr val="tx1">
                    <a:tint val="75000"/>
                  </a:schemeClr>
                </a:solidFill>
                <a:latin typeface="EtihadAltis-Regular"/>
                <a:ea typeface="+mn-ea"/>
                <a:cs typeface="EtihadAltis-Regular"/>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EtihadAltis-Regular"/>
                <a:ea typeface="+mn-ea"/>
                <a:cs typeface="EtihadAltis-Regular"/>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EtihadAltis-Regular"/>
                <a:ea typeface="+mn-ea"/>
                <a:cs typeface="EtihadAltis-Regular"/>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EtihadAltis-Regular"/>
                <a:ea typeface="+mn-ea"/>
                <a:cs typeface="EtihadAltis-Regular"/>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lvl="2" indent="-342900" algn="l">
              <a:buFont typeface="Arial" pitchFamily="34" charset="0"/>
              <a:buChar char="•"/>
              <a:defRPr/>
            </a:pPr>
            <a:r>
              <a:rPr lang="en-US" sz="2100">
                <a:solidFill>
                  <a:prstClr val="black">
                    <a:lumMod val="85000"/>
                    <a:lumOff val="15000"/>
                  </a:prstClr>
                </a:solidFill>
                <a:latin typeface="+mn-lt"/>
                <a:cs typeface="EtihadAltis-Medium"/>
              </a:rPr>
              <a:t>Implement your action(s)</a:t>
            </a:r>
          </a:p>
          <a:p>
            <a:pPr marL="342900" lvl="2" indent="-342900" algn="l">
              <a:buFont typeface="Arial" pitchFamily="34" charset="0"/>
              <a:buChar char="•"/>
              <a:defRPr/>
            </a:pPr>
            <a:endParaRPr lang="en-US" sz="2100">
              <a:solidFill>
                <a:prstClr val="black">
                  <a:lumMod val="85000"/>
                  <a:lumOff val="15000"/>
                </a:prstClr>
              </a:solidFill>
              <a:latin typeface="+mn-lt"/>
              <a:cs typeface="EtihadAltis-Medium"/>
            </a:endParaRPr>
          </a:p>
          <a:p>
            <a:pPr marL="342900" lvl="2" indent="-342900" algn="l">
              <a:buFont typeface="Arial" pitchFamily="34" charset="0"/>
              <a:buChar char="•"/>
              <a:defRPr/>
            </a:pPr>
            <a:r>
              <a:rPr lang="en-US" sz="2100">
                <a:solidFill>
                  <a:prstClr val="black">
                    <a:lumMod val="85000"/>
                    <a:lumOff val="15000"/>
                  </a:prstClr>
                </a:solidFill>
                <a:latin typeface="+mn-lt"/>
                <a:cs typeface="EtihadAltis-Medium"/>
              </a:rPr>
              <a:t>Role-model effective practices of continuous Performance management</a:t>
            </a:r>
          </a:p>
          <a:p>
            <a:pPr marL="0" lvl="2" algn="l">
              <a:defRPr/>
            </a:pPr>
            <a:endParaRPr lang="en-US" sz="2100">
              <a:solidFill>
                <a:prstClr val="black">
                  <a:lumMod val="85000"/>
                  <a:lumOff val="15000"/>
                </a:prstClr>
              </a:solidFill>
              <a:latin typeface="+mn-lt"/>
              <a:cs typeface="EtihadAltis-Medium"/>
            </a:endParaRPr>
          </a:p>
          <a:p>
            <a:pPr marL="342900" lvl="2" indent="-342900" algn="l">
              <a:buFont typeface="Arial" pitchFamily="34" charset="0"/>
              <a:buChar char="•"/>
              <a:defRPr/>
            </a:pPr>
            <a:r>
              <a:rPr lang="en-US" sz="2100">
                <a:solidFill>
                  <a:prstClr val="black">
                    <a:lumMod val="85000"/>
                    <a:lumOff val="15000"/>
                  </a:prstClr>
                </a:solidFill>
                <a:latin typeface="+mn-lt"/>
                <a:cs typeface="EtihadAltis-Medium"/>
              </a:rPr>
              <a:t>Develop your capabilities in having effective conversations around your Performance, Development and growth</a:t>
            </a:r>
          </a:p>
          <a:p>
            <a:pPr marL="342900" lvl="2" indent="-342900" algn="l">
              <a:buFont typeface="Arial" pitchFamily="34" charset="0"/>
              <a:buChar char="•"/>
              <a:defRPr/>
            </a:pPr>
            <a:endParaRPr lang="en-US" sz="2100">
              <a:solidFill>
                <a:prstClr val="black">
                  <a:lumMod val="85000"/>
                  <a:lumOff val="15000"/>
                </a:prstClr>
              </a:solidFill>
              <a:latin typeface="+mn-lt"/>
              <a:cs typeface="EtihadAltis-Medium"/>
            </a:endParaRPr>
          </a:p>
          <a:p>
            <a:pPr marL="342900" lvl="2" indent="-342900" algn="l">
              <a:buFont typeface="Arial" pitchFamily="34" charset="0"/>
              <a:buChar char="•"/>
              <a:defRPr/>
            </a:pPr>
            <a:r>
              <a:rPr lang="en-US" sz="2100">
                <a:solidFill>
                  <a:prstClr val="black">
                    <a:lumMod val="85000"/>
                    <a:lumOff val="15000"/>
                  </a:prstClr>
                </a:solidFill>
                <a:latin typeface="+mn-lt"/>
                <a:cs typeface="EtihadAltis-Medium"/>
              </a:rPr>
              <a:t>Start your conversation today!!! </a:t>
            </a:r>
          </a:p>
          <a:p>
            <a:pPr marL="201216" lvl="2" indent="-201216" algn="l">
              <a:defRPr/>
            </a:pPr>
            <a:endParaRPr lang="en-US" sz="2100">
              <a:solidFill>
                <a:prstClr val="black">
                  <a:lumMod val="85000"/>
                  <a:lumOff val="15000"/>
                </a:prstClr>
              </a:solidFill>
              <a:latin typeface="+mn-lt"/>
              <a:cs typeface="EtihadAltis-Text"/>
            </a:endParaRPr>
          </a:p>
        </p:txBody>
      </p:sp>
    </p:spTree>
    <p:extLst>
      <p:ext uri="{BB962C8B-B14F-4D97-AF65-F5344CB8AC3E}">
        <p14:creationId xmlns:p14="http://schemas.microsoft.com/office/powerpoint/2010/main" val="4036914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826780-258B-4ACD-BA8E-A52405C826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sp>
        <p:nvSpPr>
          <p:cNvPr id="3" name="Rectangle 2">
            <a:extLst>
              <a:ext uri="{FF2B5EF4-FFF2-40B4-BE49-F238E27FC236}">
                <a16:creationId xmlns:a16="http://schemas.microsoft.com/office/drawing/2014/main" id="{F01C4E63-CC37-43AE-8187-B16BF7B4CE49}"/>
              </a:ext>
            </a:extLst>
          </p:cNvPr>
          <p:cNvSpPr/>
          <p:nvPr/>
        </p:nvSpPr>
        <p:spPr>
          <a:xfrm>
            <a:off x="133997" y="58935"/>
            <a:ext cx="4735592" cy="523220"/>
          </a:xfrm>
          <a:prstGeom prst="rect">
            <a:avLst/>
          </a:prstGeom>
        </p:spPr>
        <p:txBody>
          <a:bodyPr wrap="none">
            <a:spAutoFit/>
          </a:bodyPr>
          <a:lstStyle/>
          <a:p>
            <a:pPr lvl="0" defTabSz="1160859" hangingPunct="0">
              <a:buClrTx/>
              <a:defRPr/>
            </a:pPr>
            <a:r>
              <a:rPr lang="en-US" sz="2800" b="1" cap="all">
                <a:solidFill>
                  <a:srgbClr val="00B0F0"/>
                </a:solidFill>
                <a:latin typeface="Century Gothic" panose="020B0502020202020204" pitchFamily="34" charset="0"/>
                <a:sym typeface="Arial Black"/>
              </a:rPr>
              <a:t>TODAY’s CAREER SUCCESS</a:t>
            </a:r>
          </a:p>
        </p:txBody>
      </p:sp>
      <p:sp>
        <p:nvSpPr>
          <p:cNvPr id="4" name="Rectangle 3">
            <a:extLst>
              <a:ext uri="{FF2B5EF4-FFF2-40B4-BE49-F238E27FC236}">
                <a16:creationId xmlns:a16="http://schemas.microsoft.com/office/drawing/2014/main" id="{92F745C0-B3FF-4B10-817E-65887122BF09}"/>
              </a:ext>
            </a:extLst>
          </p:cNvPr>
          <p:cNvSpPr/>
          <p:nvPr/>
        </p:nvSpPr>
        <p:spPr>
          <a:xfrm>
            <a:off x="3104349" y="4656523"/>
            <a:ext cx="5736131" cy="307777"/>
          </a:xfrm>
          <a:prstGeom prst="rect">
            <a:avLst/>
          </a:prstGeom>
        </p:spPr>
        <p:txBody>
          <a:bodyPr wrap="square">
            <a:spAutoFit/>
          </a:bodyPr>
          <a:lstStyle/>
          <a:p>
            <a:pPr lvl="0" algn="ctr" fontAlgn="base">
              <a:spcBef>
                <a:spcPct val="0"/>
              </a:spcBef>
              <a:spcAft>
                <a:spcPct val="0"/>
              </a:spcAft>
              <a:buClrTx/>
              <a:defRPr/>
            </a:pPr>
            <a:r>
              <a:rPr lang="en-GB" b="1" kern="1200" cap="all">
                <a:solidFill>
                  <a:srgbClr val="00B0F0"/>
                </a:solidFill>
                <a:latin typeface="Century Gothic" panose="020B0502020202020204" pitchFamily="34" charset="0"/>
                <a:cs typeface="Arial" panose="020B0604020202020204" pitchFamily="34" charset="0"/>
              </a:rPr>
              <a:t>YOUR CAREER IS a JOURNEY NOT A DESTINATION</a:t>
            </a:r>
          </a:p>
        </p:txBody>
      </p:sp>
      <p:sp>
        <p:nvSpPr>
          <p:cNvPr id="5" name="CuadroTexto 11">
            <a:extLst>
              <a:ext uri="{FF2B5EF4-FFF2-40B4-BE49-F238E27FC236}">
                <a16:creationId xmlns:a16="http://schemas.microsoft.com/office/drawing/2014/main" id="{AD167416-C538-4283-90D9-4D8BA13BC773}"/>
              </a:ext>
            </a:extLst>
          </p:cNvPr>
          <p:cNvSpPr txBox="1"/>
          <p:nvPr/>
        </p:nvSpPr>
        <p:spPr>
          <a:xfrm>
            <a:off x="0" y="970357"/>
            <a:ext cx="6969133" cy="37702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a:ln>
                  <a:noFill/>
                </a:ln>
                <a:solidFill>
                  <a:schemeClr val="tx2">
                    <a:lumMod val="50000"/>
                  </a:schemeClr>
                </a:solidFill>
                <a:effectLst/>
                <a:uLnTx/>
                <a:uFillTx/>
                <a:latin typeface="+mj-lt"/>
                <a:cs typeface="Arial" panose="020B0604020202020204" pitchFamily="34" charset="0"/>
              </a:rPr>
              <a:t>Own your journey</a:t>
            </a:r>
            <a:br>
              <a:rPr kumimoji="0" lang="en-US" sz="1600" b="1" i="0" u="none" strike="noStrike" kern="1200" cap="none" spc="0" normalizeH="0" baseline="0" noProof="0">
                <a:ln>
                  <a:noFill/>
                </a:ln>
                <a:solidFill>
                  <a:schemeClr val="tx2">
                    <a:lumMod val="50000"/>
                  </a:schemeClr>
                </a:solidFill>
                <a:effectLst/>
                <a:uLnTx/>
                <a:uFillTx/>
                <a:latin typeface="+mj-lt"/>
                <a:cs typeface="Arial" panose="020B0604020202020204" pitchFamily="34" charset="0"/>
              </a:rPr>
            </a:br>
            <a:r>
              <a:rPr kumimoji="0" lang="en-US" sz="1200" b="1" i="0" u="none" strike="noStrike" kern="1200" cap="none" spc="0" normalizeH="0" baseline="0" noProof="0">
                <a:ln>
                  <a:noFill/>
                </a:ln>
                <a:solidFill>
                  <a:schemeClr val="tx2">
                    <a:lumMod val="50000"/>
                  </a:schemeClr>
                </a:solidFill>
                <a:effectLst/>
                <a:uLnTx/>
                <a:uFillTx/>
                <a:latin typeface="+mj-lt"/>
                <a:cs typeface="Arial" panose="020B0604020202020204" pitchFamily="34" charset="0"/>
              </a:rPr>
              <a:t>– it’s your career</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b="1" kern="1200">
              <a:solidFill>
                <a:schemeClr val="tx2">
                  <a:lumMod val="50000"/>
                </a:schemeClr>
              </a:solidFill>
              <a:latin typeface="+mj-lt"/>
              <a:cs typeface="Arial" panose="020B0604020202020204" pitchFamily="34" charset="0"/>
            </a:endParaRPr>
          </a:p>
          <a:p>
            <a:pPr algn="ctr" defTabSz="457200">
              <a:buClrTx/>
              <a:defRPr/>
            </a:pPr>
            <a:r>
              <a:rPr lang="en-US" b="1" kern="1200" cap="all">
                <a:solidFill>
                  <a:schemeClr val="tx2">
                    <a:lumMod val="50000"/>
                  </a:schemeClr>
                </a:solidFill>
                <a:latin typeface="+mj-lt"/>
                <a:cs typeface="Arial" panose="020B0604020202020204" pitchFamily="34" charset="0"/>
              </a:rPr>
              <a:t>Know your purpose and values</a:t>
            </a:r>
            <a:br>
              <a:rPr lang="en-US" b="1" kern="1200" cap="all">
                <a:solidFill>
                  <a:schemeClr val="tx2">
                    <a:lumMod val="50000"/>
                  </a:schemeClr>
                </a:solidFill>
                <a:latin typeface="+mj-lt"/>
                <a:cs typeface="Arial" panose="020B0604020202020204" pitchFamily="34" charset="0"/>
              </a:rPr>
            </a:br>
            <a:r>
              <a:rPr lang="en-US" b="1" kern="1200" cap="all">
                <a:solidFill>
                  <a:schemeClr val="tx2">
                    <a:lumMod val="50000"/>
                  </a:schemeClr>
                </a:solidFill>
                <a:latin typeface="+mj-lt"/>
                <a:cs typeface="Arial" panose="020B0604020202020204" pitchFamily="34" charset="0"/>
              </a:rPr>
              <a:t> </a:t>
            </a:r>
            <a:r>
              <a:rPr lang="en-US" sz="1200" b="1" kern="1200">
                <a:solidFill>
                  <a:schemeClr val="tx2">
                    <a:lumMod val="50000"/>
                  </a:schemeClr>
                </a:solidFill>
                <a:latin typeface="+mj-lt"/>
                <a:cs typeface="Arial" panose="020B0604020202020204" pitchFamily="34" charset="0"/>
              </a:rPr>
              <a:t>– they define your unique  journey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tx2">
                  <a:lumMod val="50000"/>
                </a:schemeClr>
              </a:solidFill>
              <a:effectLst/>
              <a:uLnTx/>
              <a:uFillTx/>
              <a:latin typeface="+mj-lt"/>
              <a:cs typeface="Arial" panose="020B0604020202020204" pitchFamily="34" charset="0"/>
            </a:endParaRPr>
          </a:p>
          <a:p>
            <a:pPr algn="ctr" defTabSz="457200">
              <a:buClrTx/>
              <a:defRPr/>
            </a:pPr>
            <a:r>
              <a:rPr lang="en-US" b="1" kern="1200" cap="all">
                <a:solidFill>
                  <a:schemeClr val="tx2">
                    <a:lumMod val="50000"/>
                  </a:schemeClr>
                </a:solidFill>
                <a:latin typeface="+mj-lt"/>
                <a:cs typeface="Arial" panose="020B0604020202020204" pitchFamily="34" charset="0"/>
              </a:rPr>
              <a:t>Have a growth and development mindset</a:t>
            </a:r>
            <a:br>
              <a:rPr lang="en-US" sz="1600" b="1" kern="1200">
                <a:solidFill>
                  <a:schemeClr val="tx2">
                    <a:lumMod val="50000"/>
                  </a:schemeClr>
                </a:solidFill>
                <a:latin typeface="+mj-lt"/>
                <a:cs typeface="Arial" panose="020B0604020202020204" pitchFamily="34" charset="0"/>
              </a:rPr>
            </a:br>
            <a:r>
              <a:rPr lang="en-US" sz="1200" b="1" kern="1200">
                <a:solidFill>
                  <a:schemeClr val="tx2">
                    <a:lumMod val="50000"/>
                  </a:schemeClr>
                </a:solidFill>
                <a:latin typeface="+mj-lt"/>
                <a:cs typeface="Arial" panose="020B0604020202020204" pitchFamily="34" charset="0"/>
              </a:rPr>
              <a:t>– gather skills, experiences and expertise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tx2">
                  <a:lumMod val="50000"/>
                </a:schemeClr>
              </a:solidFill>
              <a:effectLst/>
              <a:uLnTx/>
              <a:uFillTx/>
              <a:latin typeface="+mj-lt"/>
              <a:cs typeface="Arial" panose="020B0604020202020204" pitchFamily="34" charset="0"/>
            </a:endParaRPr>
          </a:p>
          <a:p>
            <a:pPr algn="ctr" defTabSz="457200">
              <a:buClrTx/>
              <a:defRPr/>
            </a:pPr>
            <a:r>
              <a:rPr lang="en-US" sz="1200" b="1" kern="1200" cap="all">
                <a:solidFill>
                  <a:schemeClr val="tx2">
                    <a:lumMod val="50000"/>
                  </a:schemeClr>
                </a:solidFill>
                <a:latin typeface="+mj-lt"/>
                <a:cs typeface="Arial" panose="020B0604020202020204" pitchFamily="34" charset="0"/>
              </a:rPr>
              <a:t>Reinvent your professional self</a:t>
            </a:r>
            <a:br>
              <a:rPr lang="en-US" b="1" kern="1200">
                <a:solidFill>
                  <a:schemeClr val="tx2">
                    <a:lumMod val="50000"/>
                  </a:schemeClr>
                </a:solidFill>
                <a:latin typeface="+mj-lt"/>
                <a:cs typeface="Arial" panose="020B0604020202020204" pitchFamily="34" charset="0"/>
              </a:rPr>
            </a:br>
            <a:r>
              <a:rPr lang="en-US" sz="1100" b="1" kern="1200">
                <a:solidFill>
                  <a:schemeClr val="tx2">
                    <a:lumMod val="50000"/>
                  </a:schemeClr>
                </a:solidFill>
                <a:latin typeface="+mj-lt"/>
                <a:cs typeface="Arial" panose="020B0604020202020204" pitchFamily="34" charset="0"/>
              </a:rPr>
              <a:t>– as things change so must you</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tx2">
                  <a:lumMod val="50000"/>
                </a:schemeClr>
              </a:solidFill>
              <a:effectLst/>
              <a:uLnTx/>
              <a:uFillTx/>
              <a:latin typeface="+mj-lt"/>
              <a:cs typeface="Arial" panose="020B0604020202020204" pitchFamily="34" charset="0"/>
            </a:endParaRPr>
          </a:p>
          <a:p>
            <a:pPr lvl="0" algn="ctr" defTabSz="457200">
              <a:buClrTx/>
              <a:defRPr/>
            </a:pPr>
            <a:r>
              <a:rPr lang="en-US" b="1" kern="1200" cap="all">
                <a:solidFill>
                  <a:schemeClr val="tx2">
                    <a:lumMod val="50000"/>
                  </a:schemeClr>
                </a:solidFill>
                <a:latin typeface="+mj-lt"/>
                <a:cs typeface="Arial" panose="020B0604020202020204" pitchFamily="34" charset="0"/>
              </a:rPr>
              <a:t>Be a lifelong learner</a:t>
            </a:r>
          </a:p>
          <a:p>
            <a:pPr lvl="0" algn="ctr" defTabSz="457200">
              <a:buClrTx/>
              <a:defRPr/>
            </a:pPr>
            <a:r>
              <a:rPr lang="en-US" sz="1200" b="1" kern="1200">
                <a:solidFill>
                  <a:schemeClr val="tx2">
                    <a:lumMod val="50000"/>
                  </a:schemeClr>
                </a:solidFill>
                <a:latin typeface="+mj-lt"/>
                <a:cs typeface="Arial" panose="020B0604020202020204" pitchFamily="34" charset="0"/>
              </a:rPr>
              <a:t>– it will bring lifelong employability</a:t>
            </a:r>
          </a:p>
          <a:p>
            <a:pPr lvl="0" algn="ctr" defTabSz="457200">
              <a:buClrTx/>
              <a:defRPr/>
            </a:pPr>
            <a:endParaRPr lang="en-US" sz="1200" b="1" kern="1200">
              <a:solidFill>
                <a:schemeClr val="tx2">
                  <a:lumMod val="50000"/>
                </a:schemeClr>
              </a:solidFill>
              <a:latin typeface="+mj-lt"/>
              <a:cs typeface="Arial" panose="020B0604020202020204" pitchFamily="34" charset="0"/>
            </a:endParaRPr>
          </a:p>
          <a:p>
            <a:pPr algn="ctr" defTabSz="457200">
              <a:buClrTx/>
              <a:defRPr/>
            </a:pPr>
            <a:r>
              <a:rPr lang="en-US" b="1" kern="1200" cap="all">
                <a:solidFill>
                  <a:schemeClr val="tx2">
                    <a:lumMod val="50000"/>
                  </a:schemeClr>
                </a:solidFill>
                <a:latin typeface="+mj-lt"/>
                <a:cs typeface="Arial" panose="020B0604020202020204" pitchFamily="34" charset="0"/>
              </a:rPr>
              <a:t>Leverage the tools</a:t>
            </a:r>
            <a:br>
              <a:rPr lang="en-US" sz="1600" b="1" kern="1200">
                <a:solidFill>
                  <a:schemeClr val="tx2">
                    <a:lumMod val="50000"/>
                  </a:schemeClr>
                </a:solidFill>
                <a:latin typeface="+mj-lt"/>
                <a:cs typeface="Arial" panose="020B0604020202020204" pitchFamily="34" charset="0"/>
              </a:rPr>
            </a:br>
            <a:r>
              <a:rPr lang="en-US" sz="1200" b="1" kern="1200">
                <a:solidFill>
                  <a:schemeClr val="tx2">
                    <a:lumMod val="50000"/>
                  </a:schemeClr>
                </a:solidFill>
                <a:latin typeface="+mj-lt"/>
                <a:cs typeface="Arial" panose="020B0604020202020204" pitchFamily="34" charset="0"/>
              </a:rPr>
              <a:t>– make sure you are ready</a:t>
            </a:r>
          </a:p>
          <a:p>
            <a:pPr lvl="0" algn="ctr" defTabSz="457200">
              <a:buClrTx/>
              <a:defRPr/>
            </a:pPr>
            <a:endParaRPr lang="en-US" sz="1200" b="1" kern="1200">
              <a:solidFill>
                <a:schemeClr val="tx2">
                  <a:lumMod val="50000"/>
                </a:schemeClr>
              </a:solidFill>
              <a:latin typeface="Arial" panose="020B060402020202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tx2">
                  <a:lumMod val="50000"/>
                </a:schemeClr>
              </a:solidFill>
              <a:effectLst/>
              <a:uLnTx/>
              <a:uFillTx/>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30537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9F9EF3-7845-46DE-BCC1-CE00C41008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55862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26 Rectángulo"/>
          <p:cNvSpPr/>
          <p:nvPr/>
        </p:nvSpPr>
        <p:spPr>
          <a:xfrm>
            <a:off x="1571144" y="4515966"/>
            <a:ext cx="5292588"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a:noAutofit/>
          </a:bodyPr>
          <a:lstStyle/>
          <a:p>
            <a:r>
              <a:rPr lang="en-US" sz="1800" b="1">
                <a:solidFill>
                  <a:srgbClr val="FEB80A"/>
                </a:solidFill>
              </a:rPr>
              <a:t>Lateral</a:t>
            </a:r>
            <a:r>
              <a:rPr lang="en-US" sz="1800">
                <a:solidFill>
                  <a:srgbClr val="FEB80A"/>
                </a:solidFill>
              </a:rPr>
              <a:t>:</a:t>
            </a:r>
            <a:r>
              <a:rPr lang="en-US" sz="1800">
                <a:solidFill>
                  <a:schemeClr val="bg1"/>
                </a:solidFill>
              </a:rPr>
              <a:t> Moving across functions/roles/businesses </a:t>
            </a:r>
          </a:p>
        </p:txBody>
      </p:sp>
      <p:sp>
        <p:nvSpPr>
          <p:cNvPr id="29" name="28 Rectángulo"/>
          <p:cNvSpPr/>
          <p:nvPr/>
        </p:nvSpPr>
        <p:spPr>
          <a:xfrm>
            <a:off x="1571142" y="3887420"/>
            <a:ext cx="5498059"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a:noAutofit/>
          </a:bodyPr>
          <a:lstStyle/>
          <a:p>
            <a:r>
              <a:rPr lang="en-US" sz="1800" b="1">
                <a:solidFill>
                  <a:srgbClr val="FEB80A"/>
                </a:solidFill>
              </a:rPr>
              <a:t>Relocation</a:t>
            </a:r>
            <a:r>
              <a:rPr lang="en-US" sz="1800">
                <a:solidFill>
                  <a:srgbClr val="FEB80A"/>
                </a:solidFill>
              </a:rPr>
              <a:t>:</a:t>
            </a:r>
            <a:r>
              <a:rPr lang="en-US" sz="1800">
                <a:solidFill>
                  <a:schemeClr val="bg1"/>
                </a:solidFill>
              </a:rPr>
              <a:t> Opportunity in other geographical area</a:t>
            </a:r>
          </a:p>
        </p:txBody>
      </p:sp>
      <p:sp>
        <p:nvSpPr>
          <p:cNvPr id="26" name="25 Rectángulo"/>
          <p:cNvSpPr/>
          <p:nvPr/>
        </p:nvSpPr>
        <p:spPr>
          <a:xfrm>
            <a:off x="1565208" y="3258873"/>
            <a:ext cx="5298523"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a:noAutofit/>
          </a:bodyPr>
          <a:lstStyle/>
          <a:p>
            <a:r>
              <a:rPr lang="en-US" sz="1800" b="1">
                <a:solidFill>
                  <a:srgbClr val="FEB80A"/>
                </a:solidFill>
              </a:rPr>
              <a:t>Realignment</a:t>
            </a:r>
            <a:r>
              <a:rPr lang="en-US" sz="1800">
                <a:solidFill>
                  <a:srgbClr val="FEB80A"/>
                </a:solidFill>
              </a:rPr>
              <a:t>:</a:t>
            </a:r>
            <a:r>
              <a:rPr lang="en-US" sz="1800">
                <a:solidFill>
                  <a:schemeClr val="bg1"/>
                </a:solidFill>
              </a:rPr>
              <a:t> Re-contracted assignment</a:t>
            </a:r>
          </a:p>
        </p:txBody>
      </p:sp>
      <p:sp>
        <p:nvSpPr>
          <p:cNvPr id="28" name="27 Rectángulo"/>
          <p:cNvSpPr/>
          <p:nvPr/>
        </p:nvSpPr>
        <p:spPr>
          <a:xfrm>
            <a:off x="1571143" y="2630327"/>
            <a:ext cx="5292588"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a:noAutofit/>
          </a:bodyPr>
          <a:lstStyle/>
          <a:p>
            <a:r>
              <a:rPr lang="en-US" sz="1800" b="1">
                <a:solidFill>
                  <a:srgbClr val="FEB80A"/>
                </a:solidFill>
              </a:rPr>
              <a:t>Vertical</a:t>
            </a:r>
            <a:r>
              <a:rPr lang="en-US" sz="1800">
                <a:solidFill>
                  <a:srgbClr val="FEB80A"/>
                </a:solidFill>
              </a:rPr>
              <a:t>:</a:t>
            </a:r>
            <a:r>
              <a:rPr lang="en-US" sz="1800">
                <a:solidFill>
                  <a:schemeClr val="bg1"/>
                </a:solidFill>
              </a:rPr>
              <a:t> Moving up</a:t>
            </a:r>
          </a:p>
        </p:txBody>
      </p:sp>
      <p:sp>
        <p:nvSpPr>
          <p:cNvPr id="25" name="24 Rectángulo"/>
          <p:cNvSpPr/>
          <p:nvPr/>
        </p:nvSpPr>
        <p:spPr>
          <a:xfrm>
            <a:off x="1571143" y="2001780"/>
            <a:ext cx="5292588"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a:noAutofit/>
          </a:bodyPr>
          <a:lstStyle/>
          <a:p>
            <a:r>
              <a:rPr lang="en-US" sz="1800" b="1">
                <a:solidFill>
                  <a:srgbClr val="FEB80A"/>
                </a:solidFill>
              </a:rPr>
              <a:t>Exploratory</a:t>
            </a:r>
            <a:r>
              <a:rPr lang="en-US" sz="1800">
                <a:solidFill>
                  <a:srgbClr val="FEB80A"/>
                </a:solidFill>
              </a:rPr>
              <a:t>:</a:t>
            </a:r>
            <a:r>
              <a:rPr lang="en-US" sz="1800">
                <a:solidFill>
                  <a:schemeClr val="bg1"/>
                </a:solidFill>
              </a:rPr>
              <a:t> Investigating possibilities</a:t>
            </a:r>
          </a:p>
        </p:txBody>
      </p:sp>
      <p:sp>
        <p:nvSpPr>
          <p:cNvPr id="24" name="23 Rectángulo"/>
          <p:cNvSpPr/>
          <p:nvPr/>
        </p:nvSpPr>
        <p:spPr>
          <a:xfrm>
            <a:off x="1571143" y="1373234"/>
            <a:ext cx="5292588" cy="439888"/>
          </a:xfrm>
          <a:prstGeom prst="rect">
            <a:avLst/>
          </a:prstGeom>
          <a:solidFill>
            <a:schemeClr val="tx1">
              <a:lumMod val="75000"/>
              <a:lumOff val="25000"/>
            </a:schemeClr>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wrap="square" tIns="0" bIns="0" anchor="ctr">
            <a:noAutofit/>
          </a:bodyPr>
          <a:lstStyle/>
          <a:p>
            <a:r>
              <a:rPr lang="en-US" sz="1800" b="1">
                <a:solidFill>
                  <a:schemeClr val="accent4"/>
                </a:solidFill>
              </a:rPr>
              <a:t>Enrichment</a:t>
            </a:r>
            <a:r>
              <a:rPr lang="en-US" sz="1800">
                <a:solidFill>
                  <a:schemeClr val="accent4"/>
                </a:solidFill>
              </a:rPr>
              <a:t>: </a:t>
            </a:r>
            <a:r>
              <a:rPr lang="en-US" sz="1800">
                <a:solidFill>
                  <a:schemeClr val="bg1"/>
                </a:solidFill>
              </a:rPr>
              <a:t>Growing in place</a:t>
            </a:r>
          </a:p>
        </p:txBody>
      </p:sp>
      <p:sp>
        <p:nvSpPr>
          <p:cNvPr id="177154" name="Rectangle 2"/>
          <p:cNvSpPr>
            <a:spLocks noGrp="1" noChangeArrowheads="1"/>
          </p:cNvSpPr>
          <p:nvPr>
            <p:ph type="title" idx="4294967295"/>
          </p:nvPr>
        </p:nvSpPr>
        <p:spPr>
          <a:xfrm>
            <a:off x="85239" y="-171907"/>
            <a:ext cx="6048375" cy="681038"/>
          </a:xfrm>
        </p:spPr>
        <p:txBody>
          <a:bodyPr>
            <a:noAutofit/>
          </a:bodyPr>
          <a:lstStyle/>
          <a:p>
            <a:r>
              <a:rPr lang="en-US" sz="2800" b="1">
                <a:latin typeface="Century Gothic" panose="020B0502020202020204" pitchFamily="34" charset="0"/>
              </a:rPr>
              <a:t>CAREER MOVEMENTS</a:t>
            </a:r>
          </a:p>
        </p:txBody>
      </p:sp>
      <p:sp>
        <p:nvSpPr>
          <p:cNvPr id="177156" name="Rectangle 4"/>
          <p:cNvSpPr>
            <a:spLocks noChangeArrowheads="1"/>
          </p:cNvSpPr>
          <p:nvPr/>
        </p:nvSpPr>
        <p:spPr bwMode="auto">
          <a:xfrm>
            <a:off x="218441" y="657716"/>
            <a:ext cx="596728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20000"/>
              </a:spcBef>
            </a:pPr>
            <a:r>
              <a:rPr lang="en-US" sz="1500" b="1" i="1">
                <a:solidFill>
                  <a:schemeClr val="tx1">
                    <a:lumMod val="75000"/>
                    <a:lumOff val="25000"/>
                  </a:schemeClr>
                </a:solidFill>
              </a:rPr>
              <a:t>A career path likely will include moves OTHER than vertical:</a:t>
            </a:r>
          </a:p>
        </p:txBody>
      </p:sp>
      <p:sp>
        <p:nvSpPr>
          <p:cNvPr id="21" name="20 Rectángulo"/>
          <p:cNvSpPr/>
          <p:nvPr/>
        </p:nvSpPr>
        <p:spPr>
          <a:xfrm>
            <a:off x="6881224" y="1211057"/>
            <a:ext cx="944724" cy="3813888"/>
          </a:xfrm>
          <a:prstGeom prst="rect">
            <a:avLst/>
          </a:prstGeom>
          <a:solidFill>
            <a:srgbClr val="FFC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nvGrpSpPr>
          <p:cNvPr id="177158" name="Group 6"/>
          <p:cNvGrpSpPr>
            <a:grpSpLocks/>
          </p:cNvGrpSpPr>
          <p:nvPr/>
        </p:nvGrpSpPr>
        <p:grpSpPr bwMode="auto">
          <a:xfrm>
            <a:off x="6961571" y="4619603"/>
            <a:ext cx="728700" cy="343496"/>
            <a:chOff x="384" y="3456"/>
            <a:chExt cx="1008" cy="288"/>
          </a:xfrm>
          <a:solidFill>
            <a:schemeClr val="bg1"/>
          </a:solidFill>
        </p:grpSpPr>
        <p:sp>
          <p:nvSpPr>
            <p:cNvPr id="177159" name="AutoShape 7"/>
            <p:cNvSpPr>
              <a:spLocks noChangeArrowheads="1"/>
            </p:cNvSpPr>
            <p:nvPr/>
          </p:nvSpPr>
          <p:spPr bwMode="auto">
            <a:xfrm>
              <a:off x="912" y="3456"/>
              <a:ext cx="480" cy="288"/>
            </a:xfrm>
            <a:prstGeom prst="rightArrow">
              <a:avLst>
                <a:gd name="adj1" fmla="val 50000"/>
                <a:gd name="adj2" fmla="val 41667"/>
              </a:avLst>
            </a:prstGeom>
            <a:grp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3">
              <a:schemeClr val="accent6"/>
            </a:fillRef>
            <a:effectRef idx="2">
              <a:schemeClr val="accent6"/>
            </a:effectRef>
            <a:fontRef idx="minor">
              <a:schemeClr val="lt1"/>
            </a:fontRef>
          </p:style>
          <p:txBody>
            <a:bodyPr wrap="none" anchor="ctr"/>
            <a:lstStyle/>
            <a:p>
              <a:endParaRPr lang="en-US" sz="1050"/>
            </a:p>
          </p:txBody>
        </p:sp>
        <p:sp>
          <p:nvSpPr>
            <p:cNvPr id="177160" name="AutoShape 8"/>
            <p:cNvSpPr>
              <a:spLocks noChangeArrowheads="1"/>
            </p:cNvSpPr>
            <p:nvPr/>
          </p:nvSpPr>
          <p:spPr bwMode="auto">
            <a:xfrm>
              <a:off x="384" y="3456"/>
              <a:ext cx="480" cy="288"/>
            </a:xfrm>
            <a:prstGeom prst="leftArrow">
              <a:avLst>
                <a:gd name="adj1" fmla="val 50000"/>
                <a:gd name="adj2" fmla="val 41667"/>
              </a:avLst>
            </a:prstGeom>
            <a:grp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3">
              <a:schemeClr val="accent6"/>
            </a:fillRef>
            <a:effectRef idx="2">
              <a:schemeClr val="accent6"/>
            </a:effectRef>
            <a:fontRef idx="minor">
              <a:schemeClr val="lt1"/>
            </a:fontRef>
          </p:style>
          <p:txBody>
            <a:bodyPr wrap="none" anchor="ctr"/>
            <a:lstStyle/>
            <a:p>
              <a:endParaRPr lang="en-US" sz="1050"/>
            </a:p>
          </p:txBody>
        </p:sp>
      </p:grpSp>
      <p:sp>
        <p:nvSpPr>
          <p:cNvPr id="177161" name="AutoShape 9"/>
          <p:cNvSpPr>
            <a:spLocks noChangeArrowheads="1"/>
          </p:cNvSpPr>
          <p:nvPr/>
        </p:nvSpPr>
        <p:spPr bwMode="auto">
          <a:xfrm>
            <a:off x="7153374" y="2680838"/>
            <a:ext cx="374879" cy="468599"/>
          </a:xfrm>
          <a:prstGeom prst="upArrow">
            <a:avLst>
              <a:gd name="adj1" fmla="val 50000"/>
              <a:gd name="adj2" fmla="val 41667"/>
            </a:avLst>
          </a:prstGeom>
          <a:solidFill>
            <a:schemeClr val="bg1"/>
          </a:solid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3"/>
          </a:lnRef>
          <a:fillRef idx="3">
            <a:schemeClr val="accent3"/>
          </a:fillRef>
          <a:effectRef idx="2">
            <a:schemeClr val="accent3"/>
          </a:effectRef>
          <a:fontRef idx="minor">
            <a:schemeClr val="lt1"/>
          </a:fontRef>
        </p:style>
        <p:txBody>
          <a:bodyPr vert="eaVert" wrap="none" anchor="ctr"/>
          <a:lstStyle/>
          <a:p>
            <a:endParaRPr lang="en-US" sz="1050"/>
          </a:p>
        </p:txBody>
      </p:sp>
      <p:sp>
        <p:nvSpPr>
          <p:cNvPr id="177163" name="AutoShape 11"/>
          <p:cNvSpPr>
            <a:spLocks noChangeArrowheads="1"/>
          </p:cNvSpPr>
          <p:nvPr/>
        </p:nvSpPr>
        <p:spPr bwMode="auto">
          <a:xfrm>
            <a:off x="7069202" y="1419241"/>
            <a:ext cx="513438" cy="48605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bg1"/>
          </a:solid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3">
            <a:schemeClr val="accent6"/>
          </a:fillRef>
          <a:effectRef idx="2">
            <a:schemeClr val="accent6"/>
          </a:effectRef>
          <a:fontRef idx="minor">
            <a:schemeClr val="lt1"/>
          </a:fontRef>
        </p:style>
        <p:txBody>
          <a:bodyPr wrap="none" anchor="ctr"/>
          <a:lstStyle/>
          <a:p>
            <a:endParaRPr lang="en-US" sz="1050"/>
          </a:p>
        </p:txBody>
      </p:sp>
      <p:sp>
        <p:nvSpPr>
          <p:cNvPr id="177164" name="AutoShape 12"/>
          <p:cNvSpPr>
            <a:spLocks noChangeArrowheads="1"/>
          </p:cNvSpPr>
          <p:nvPr/>
        </p:nvSpPr>
        <p:spPr bwMode="auto">
          <a:xfrm>
            <a:off x="7049898" y="4005900"/>
            <a:ext cx="607377" cy="327049"/>
          </a:xfrm>
          <a:prstGeom prst="curvedDownArrow">
            <a:avLst>
              <a:gd name="adj1" fmla="val 42857"/>
              <a:gd name="adj2" fmla="val 85714"/>
              <a:gd name="adj3" fmla="val 33333"/>
            </a:avLst>
          </a:prstGeom>
          <a:solidFill>
            <a:schemeClr val="bg1"/>
          </a:solid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3">
            <a:schemeClr val="accent2"/>
          </a:fillRef>
          <a:effectRef idx="2">
            <a:schemeClr val="accent2"/>
          </a:effectRef>
          <a:fontRef idx="minor">
            <a:schemeClr val="lt1"/>
          </a:fontRef>
        </p:style>
        <p:txBody>
          <a:bodyPr wrap="none" anchor="ctr"/>
          <a:lstStyle/>
          <a:p>
            <a:endParaRPr lang="en-US" sz="1050"/>
          </a:p>
        </p:txBody>
      </p:sp>
      <p:grpSp>
        <p:nvGrpSpPr>
          <p:cNvPr id="177165" name="Group 13"/>
          <p:cNvGrpSpPr>
            <a:grpSpLocks/>
          </p:cNvGrpSpPr>
          <p:nvPr/>
        </p:nvGrpSpPr>
        <p:grpSpPr bwMode="auto">
          <a:xfrm>
            <a:off x="7150211" y="2010772"/>
            <a:ext cx="432048" cy="576064"/>
            <a:chOff x="3792" y="3312"/>
            <a:chExt cx="432" cy="624"/>
          </a:xfrm>
          <a:solidFill>
            <a:schemeClr val="bg1"/>
          </a:solidFill>
        </p:grpSpPr>
        <p:sp>
          <p:nvSpPr>
            <p:cNvPr id="177166" name="AutoShape 14"/>
            <p:cNvSpPr>
              <a:spLocks noChangeArrowheads="1"/>
            </p:cNvSpPr>
            <p:nvPr/>
          </p:nvSpPr>
          <p:spPr bwMode="auto">
            <a:xfrm>
              <a:off x="3984" y="3312"/>
              <a:ext cx="240" cy="432"/>
            </a:xfrm>
            <a:prstGeom prst="curvedLeftArrow">
              <a:avLst>
                <a:gd name="adj1" fmla="val 36000"/>
                <a:gd name="adj2" fmla="val 72000"/>
                <a:gd name="adj3" fmla="val 33333"/>
              </a:avLst>
            </a:prstGeom>
            <a:grp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wrap="none" anchor="ctr"/>
            <a:lstStyle/>
            <a:p>
              <a:endParaRPr lang="en-US" sz="1050"/>
            </a:p>
          </p:txBody>
        </p:sp>
        <p:sp>
          <p:nvSpPr>
            <p:cNvPr id="177167" name="AutoShape 15"/>
            <p:cNvSpPr>
              <a:spLocks noChangeArrowheads="1"/>
            </p:cNvSpPr>
            <p:nvPr/>
          </p:nvSpPr>
          <p:spPr bwMode="auto">
            <a:xfrm>
              <a:off x="3792" y="3456"/>
              <a:ext cx="240" cy="480"/>
            </a:xfrm>
            <a:prstGeom prst="curvedRightArrow">
              <a:avLst>
                <a:gd name="adj1" fmla="val 40000"/>
                <a:gd name="adj2" fmla="val 80000"/>
                <a:gd name="adj3" fmla="val 33333"/>
              </a:avLst>
            </a:prstGeom>
            <a:grpFill/>
            <a:ln>
              <a:solidFill>
                <a:schemeClr val="bg1"/>
              </a:solidFill>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wrap="none" anchor="ctr"/>
            <a:lstStyle/>
            <a:p>
              <a:endParaRPr lang="en-US" sz="1050"/>
            </a:p>
          </p:txBody>
        </p:sp>
      </p:grpSp>
      <p:pic>
        <p:nvPicPr>
          <p:cNvPr id="2" name="Picture 1" descr="smartcard- carreer development -Front-1-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8252" y="3288913"/>
            <a:ext cx="772694" cy="498365"/>
          </a:xfrm>
          <a:prstGeom prst="rect">
            <a:avLst/>
          </a:prstGeom>
        </p:spPr>
      </p:pic>
    </p:spTree>
    <p:extLst>
      <p:ext uri="{BB962C8B-B14F-4D97-AF65-F5344CB8AC3E}">
        <p14:creationId xmlns:p14="http://schemas.microsoft.com/office/powerpoint/2010/main" val="69513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77163"/>
                                        </p:tgtEl>
                                        <p:attrNameLst>
                                          <p:attrName>style.visibility</p:attrName>
                                        </p:attrNameLst>
                                      </p:cBhvr>
                                      <p:to>
                                        <p:strVal val="visible"/>
                                      </p:to>
                                    </p:set>
                                    <p:animEffect transition="in" filter="fade">
                                      <p:cBhvr>
                                        <p:cTn id="15" dur="500"/>
                                        <p:tgtEl>
                                          <p:spTgt spid="177163"/>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p:tgtEl>
                                          <p:spTgt spid="25"/>
                                        </p:tgtEl>
                                        <p:attrNameLst>
                                          <p:attrName>ppt_x</p:attrName>
                                        </p:attrNameLst>
                                      </p:cBhvr>
                                      <p:tavLst>
                                        <p:tav tm="0">
                                          <p:val>
                                            <p:strVal val="#ppt_x-#ppt_w*1.125000"/>
                                          </p:val>
                                        </p:tav>
                                        <p:tav tm="100000">
                                          <p:val>
                                            <p:strVal val="#ppt_x"/>
                                          </p:val>
                                        </p:tav>
                                      </p:tavLst>
                                    </p:anim>
                                    <p:animEffect transition="in" filter="wipe(right)">
                                      <p:cBhvr>
                                        <p:cTn id="21" dur="500"/>
                                        <p:tgtEl>
                                          <p:spTgt spid="2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7165"/>
                                        </p:tgtEl>
                                        <p:attrNameLst>
                                          <p:attrName>style.visibility</p:attrName>
                                        </p:attrNameLst>
                                      </p:cBhvr>
                                      <p:to>
                                        <p:strVal val="visible"/>
                                      </p:to>
                                    </p:set>
                                    <p:animEffect transition="in" filter="fade">
                                      <p:cBhvr>
                                        <p:cTn id="25" dur="500"/>
                                        <p:tgtEl>
                                          <p:spTgt spid="17716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p:tgtEl>
                                          <p:spTgt spid="28"/>
                                        </p:tgtEl>
                                        <p:attrNameLst>
                                          <p:attrName>ppt_x</p:attrName>
                                        </p:attrNameLst>
                                      </p:cBhvr>
                                      <p:tavLst>
                                        <p:tav tm="0">
                                          <p:val>
                                            <p:strVal val="#ppt_x-#ppt_w*1.125000"/>
                                          </p:val>
                                        </p:tav>
                                        <p:tav tm="100000">
                                          <p:val>
                                            <p:strVal val="#ppt_x"/>
                                          </p:val>
                                        </p:tav>
                                      </p:tavLst>
                                    </p:anim>
                                    <p:animEffect transition="in" filter="wipe(right)">
                                      <p:cBhvr>
                                        <p:cTn id="31" dur="500"/>
                                        <p:tgtEl>
                                          <p:spTgt spid="28"/>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77161"/>
                                        </p:tgtEl>
                                        <p:attrNameLst>
                                          <p:attrName>style.visibility</p:attrName>
                                        </p:attrNameLst>
                                      </p:cBhvr>
                                      <p:to>
                                        <p:strVal val="visible"/>
                                      </p:to>
                                    </p:set>
                                    <p:animEffect transition="in" filter="fade">
                                      <p:cBhvr>
                                        <p:cTn id="35" dur="500"/>
                                        <p:tgtEl>
                                          <p:spTgt spid="177161"/>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p:tgtEl>
                                          <p:spTgt spid="26"/>
                                        </p:tgtEl>
                                        <p:attrNameLst>
                                          <p:attrName>ppt_x</p:attrName>
                                        </p:attrNameLst>
                                      </p:cBhvr>
                                      <p:tavLst>
                                        <p:tav tm="0">
                                          <p:val>
                                            <p:strVal val="#ppt_x-#ppt_w*1.125000"/>
                                          </p:val>
                                        </p:tav>
                                        <p:tav tm="100000">
                                          <p:val>
                                            <p:strVal val="#ppt_x"/>
                                          </p:val>
                                        </p:tav>
                                      </p:tavLst>
                                    </p:anim>
                                    <p:animEffect transition="in" filter="wipe(right)">
                                      <p:cBhvr>
                                        <p:cTn id="41" dur="500"/>
                                        <p:tgtEl>
                                          <p:spTgt spid="26"/>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p:tgtEl>
                                          <p:spTgt spid="29"/>
                                        </p:tgtEl>
                                        <p:attrNameLst>
                                          <p:attrName>ppt_x</p:attrName>
                                        </p:attrNameLst>
                                      </p:cBhvr>
                                      <p:tavLst>
                                        <p:tav tm="0">
                                          <p:val>
                                            <p:strVal val="#ppt_x-#ppt_w*1.125000"/>
                                          </p:val>
                                        </p:tav>
                                        <p:tav tm="100000">
                                          <p:val>
                                            <p:strVal val="#ppt_x"/>
                                          </p:val>
                                        </p:tav>
                                      </p:tavLst>
                                    </p:anim>
                                    <p:animEffect transition="in" filter="wipe(right)">
                                      <p:cBhvr>
                                        <p:cTn id="51" dur="500"/>
                                        <p:tgtEl>
                                          <p:spTgt spid="29"/>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77164"/>
                                        </p:tgtEl>
                                        <p:attrNameLst>
                                          <p:attrName>style.visibility</p:attrName>
                                        </p:attrNameLst>
                                      </p:cBhvr>
                                      <p:to>
                                        <p:strVal val="visible"/>
                                      </p:to>
                                    </p:set>
                                    <p:animEffect transition="in" filter="fade">
                                      <p:cBhvr>
                                        <p:cTn id="55" dur="500"/>
                                        <p:tgtEl>
                                          <p:spTgt spid="177164"/>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p:tgtEl>
                                          <p:spTgt spid="27"/>
                                        </p:tgtEl>
                                        <p:attrNameLst>
                                          <p:attrName>ppt_x</p:attrName>
                                        </p:attrNameLst>
                                      </p:cBhvr>
                                      <p:tavLst>
                                        <p:tav tm="0">
                                          <p:val>
                                            <p:strVal val="#ppt_x-#ppt_w*1.125000"/>
                                          </p:val>
                                        </p:tav>
                                        <p:tav tm="100000">
                                          <p:val>
                                            <p:strVal val="#ppt_x"/>
                                          </p:val>
                                        </p:tav>
                                      </p:tavLst>
                                    </p:anim>
                                    <p:animEffect transition="in" filter="wipe(right)">
                                      <p:cBhvr>
                                        <p:cTn id="61" dur="500"/>
                                        <p:tgtEl>
                                          <p:spTgt spid="27"/>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77158"/>
                                        </p:tgtEl>
                                        <p:attrNameLst>
                                          <p:attrName>style.visibility</p:attrName>
                                        </p:attrNameLst>
                                      </p:cBhvr>
                                      <p:to>
                                        <p:strVal val="visible"/>
                                      </p:to>
                                    </p:set>
                                    <p:animEffect transition="in" filter="fade">
                                      <p:cBhvr>
                                        <p:cTn id="65" dur="500"/>
                                        <p:tgtEl>
                                          <p:spTgt spid="177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26" grpId="0" animBg="1"/>
      <p:bldP spid="28" grpId="0" animBg="1"/>
      <p:bldP spid="25" grpId="0" animBg="1"/>
      <p:bldP spid="24" grpId="0" animBg="1"/>
      <p:bldP spid="21" grpId="0" animBg="1"/>
      <p:bldP spid="177161" grpId="0" animBg="1"/>
      <p:bldP spid="177163" grpId="0" animBg="1"/>
      <p:bldP spid="1771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7D86FB-2FAD-4513-86C5-E36BE336D3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7" name="Picture 2" descr="C:\Users\Lucy\Downloads\shutterstock_2846037.jpg">
            <a:extLst>
              <a:ext uri="{FF2B5EF4-FFF2-40B4-BE49-F238E27FC236}">
                <a16:creationId xmlns:a16="http://schemas.microsoft.com/office/drawing/2014/main" id="{C0ECC9F8-DFE3-47BB-B39B-63D2FF3BA174}"/>
              </a:ext>
            </a:extLst>
          </p:cNvPr>
          <p:cNvPicPr>
            <a:picLocks noChangeAspect="1" noChangeArrowheads="1"/>
          </p:cNvPicPr>
          <p:nvPr/>
        </p:nvPicPr>
        <p:blipFill>
          <a:blip r:embed="rId2" cstate="print"/>
          <a:srcRect/>
          <a:stretch>
            <a:fillRect/>
          </a:stretch>
        </p:blipFill>
        <p:spPr bwMode="auto">
          <a:xfrm>
            <a:off x="1" y="0"/>
            <a:ext cx="9109891" cy="5143500"/>
          </a:xfrm>
          <a:prstGeom prst="rect">
            <a:avLst/>
          </a:prstGeom>
          <a:ln>
            <a:noFill/>
          </a:ln>
          <a:effectLst>
            <a:outerShdw blurRad="190500" algn="tl" rotWithShape="0">
              <a:srgbClr val="000000">
                <a:alpha val="70000"/>
              </a:srgbClr>
            </a:outerShdw>
          </a:effectLst>
        </p:spPr>
      </p:pic>
      <p:sp>
        <p:nvSpPr>
          <p:cNvPr id="8" name="5 Rectángulo">
            <a:extLst>
              <a:ext uri="{FF2B5EF4-FFF2-40B4-BE49-F238E27FC236}">
                <a16:creationId xmlns:a16="http://schemas.microsoft.com/office/drawing/2014/main" id="{5387EB7F-349B-42CE-992E-1A7CC4EC56A5}"/>
              </a:ext>
            </a:extLst>
          </p:cNvPr>
          <p:cNvSpPr/>
          <p:nvPr/>
        </p:nvSpPr>
        <p:spPr>
          <a:xfrm>
            <a:off x="539552" y="476672"/>
            <a:ext cx="8136904"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ctr"/>
            <a:r>
              <a:rPr lang="en-US" sz="1600"/>
              <a:t>You may not be able to determine your exact career path Now …but you can steer it towards your North Star.</a:t>
            </a:r>
          </a:p>
        </p:txBody>
      </p:sp>
      <p:pic>
        <p:nvPicPr>
          <p:cNvPr id="9" name="Picture 3" descr="C:\Users\Lucy\Downloads\shutterstock_93592345.jpg">
            <a:extLst>
              <a:ext uri="{FF2B5EF4-FFF2-40B4-BE49-F238E27FC236}">
                <a16:creationId xmlns:a16="http://schemas.microsoft.com/office/drawing/2014/main" id="{FB430E51-EA3B-4D88-8388-28D3666DDA4C}"/>
              </a:ext>
            </a:extLst>
          </p:cNvPr>
          <p:cNvPicPr>
            <a:picLocks noChangeAspect="1" noChangeArrowheads="1"/>
          </p:cNvPicPr>
          <p:nvPr/>
        </p:nvPicPr>
        <p:blipFill>
          <a:blip r:embed="rId3" cstate="print">
            <a:clrChange>
              <a:clrFrom>
                <a:srgbClr val="FFFFFF"/>
              </a:clrFrom>
              <a:clrTo>
                <a:srgbClr val="FFFFFF">
                  <a:alpha val="0"/>
                </a:srgbClr>
              </a:clrTo>
            </a:clrChange>
          </a:blip>
          <a:srcRect l="19288" t="16726" r="19288"/>
          <a:stretch>
            <a:fillRect/>
          </a:stretch>
        </p:blipFill>
        <p:spPr bwMode="auto">
          <a:xfrm>
            <a:off x="6241580" y="1619987"/>
            <a:ext cx="2434876" cy="3046841"/>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097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8A70D-7CA5-46C3-B236-C4B4352F16AD}"/>
              </a:ext>
            </a:extLst>
          </p:cNvPr>
          <p:cNvSpPr>
            <a:spLocks noGrp="1"/>
          </p:cNvSpPr>
          <p:nvPr>
            <p:ph type="ctrTitle"/>
          </p:nvPr>
        </p:nvSpPr>
        <p:spPr>
          <a:xfrm>
            <a:off x="182946" y="1306072"/>
            <a:ext cx="5428959" cy="2240100"/>
          </a:xfrm>
        </p:spPr>
        <p:txBody>
          <a:bodyPr/>
          <a:lstStyle/>
          <a:p>
            <a:pPr algn="ctr"/>
            <a:r>
              <a:rPr lang="en-US" sz="3600"/>
              <a:t>AFG Career Growth Model </a:t>
            </a:r>
            <a:br>
              <a:rPr lang="en-US" sz="3600"/>
            </a:br>
            <a:br>
              <a:rPr lang="en-US" sz="3600"/>
            </a:br>
            <a:r>
              <a:rPr lang="en-US" sz="3600"/>
              <a:t> </a:t>
            </a:r>
          </a:p>
        </p:txBody>
      </p:sp>
      <p:sp>
        <p:nvSpPr>
          <p:cNvPr id="2" name="Slide Number Placeholder 1">
            <a:extLst>
              <a:ext uri="{FF2B5EF4-FFF2-40B4-BE49-F238E27FC236}">
                <a16:creationId xmlns:a16="http://schemas.microsoft.com/office/drawing/2014/main" id="{378DFDD7-7689-4FAF-B42D-5468F3BF664A}"/>
              </a:ext>
            </a:extLst>
          </p:cNvPr>
          <p:cNvSpPr>
            <a:spLocks noGrp="1"/>
          </p:cNvSpPr>
          <p:nvPr>
            <p:ph type="sldNum" idx="4294967295"/>
          </p:nvPr>
        </p:nvSpPr>
        <p:spPr>
          <a:xfrm>
            <a:off x="8783638" y="4687888"/>
            <a:ext cx="360362" cy="455612"/>
          </a:xfrm>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6165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C1A6F-690E-4AFC-9A4B-3F1F2802C7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12" name="Rectangle 2">
            <a:extLst>
              <a:ext uri="{FF2B5EF4-FFF2-40B4-BE49-F238E27FC236}">
                <a16:creationId xmlns:a16="http://schemas.microsoft.com/office/drawing/2014/main" id="{B23E1F8E-2477-4ED1-87C7-1D68FEED29A6}"/>
              </a:ext>
            </a:extLst>
          </p:cNvPr>
          <p:cNvSpPr>
            <a:spLocks noChangeArrowheads="1"/>
          </p:cNvSpPr>
          <p:nvPr/>
        </p:nvSpPr>
        <p:spPr bwMode="auto">
          <a:xfrm>
            <a:off x="152400" y="-867310"/>
            <a:ext cx="60960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lstStyle>
            <a:lvl1pPr>
              <a:defRPr sz="2400" b="1">
                <a:solidFill>
                  <a:srgbClr val="000099"/>
                </a:solidFill>
                <a:latin typeface="Arial" panose="020B0604020202020204" pitchFamily="34" charset="0"/>
              </a:defRPr>
            </a:lvl1pPr>
            <a:lvl2pPr>
              <a:defRPr sz="2400" b="1">
                <a:solidFill>
                  <a:srgbClr val="000099"/>
                </a:solidFill>
                <a:latin typeface="Arial" panose="020B0604020202020204" pitchFamily="34" charset="0"/>
              </a:defRPr>
            </a:lvl2pPr>
            <a:lvl3pPr>
              <a:defRPr sz="2400" b="1">
                <a:solidFill>
                  <a:srgbClr val="000099"/>
                </a:solidFill>
                <a:latin typeface="Arial" panose="020B0604020202020204" pitchFamily="34" charset="0"/>
              </a:defRPr>
            </a:lvl3pPr>
            <a:lvl4pPr>
              <a:defRPr sz="2400" b="1">
                <a:solidFill>
                  <a:srgbClr val="000099"/>
                </a:solidFill>
                <a:latin typeface="Arial" panose="020B0604020202020204" pitchFamily="34" charset="0"/>
              </a:defRPr>
            </a:lvl4pPr>
            <a:lvl5pPr>
              <a:defRPr sz="2400" b="1">
                <a:solidFill>
                  <a:srgbClr val="000099"/>
                </a:solidFill>
                <a:latin typeface="Arial" panose="020B0604020202020204" pitchFamily="34" charset="0"/>
              </a:defRPr>
            </a:lvl5pPr>
            <a:lvl6pPr marL="457200" algn="ctr" eaLnBrk="0" fontAlgn="base" hangingPunct="0">
              <a:spcBef>
                <a:spcPct val="0"/>
              </a:spcBef>
              <a:spcAft>
                <a:spcPct val="0"/>
              </a:spcAft>
              <a:defRPr sz="2400" b="1">
                <a:solidFill>
                  <a:srgbClr val="000099"/>
                </a:solidFill>
                <a:latin typeface="Arial" panose="020B0604020202020204" pitchFamily="34" charset="0"/>
              </a:defRPr>
            </a:lvl6pPr>
            <a:lvl7pPr marL="914400" algn="ctr" eaLnBrk="0" fontAlgn="base" hangingPunct="0">
              <a:spcBef>
                <a:spcPct val="0"/>
              </a:spcBef>
              <a:spcAft>
                <a:spcPct val="0"/>
              </a:spcAft>
              <a:defRPr sz="2400" b="1">
                <a:solidFill>
                  <a:srgbClr val="000099"/>
                </a:solidFill>
                <a:latin typeface="Arial" panose="020B0604020202020204" pitchFamily="34" charset="0"/>
              </a:defRPr>
            </a:lvl7pPr>
            <a:lvl8pPr marL="1371600" algn="ctr" eaLnBrk="0" fontAlgn="base" hangingPunct="0">
              <a:spcBef>
                <a:spcPct val="0"/>
              </a:spcBef>
              <a:spcAft>
                <a:spcPct val="0"/>
              </a:spcAft>
              <a:defRPr sz="2400" b="1">
                <a:solidFill>
                  <a:srgbClr val="000099"/>
                </a:solidFill>
                <a:latin typeface="Arial" panose="020B0604020202020204" pitchFamily="34" charset="0"/>
              </a:defRPr>
            </a:lvl8pPr>
            <a:lvl9pPr marL="1828800" algn="ctr" eaLnBrk="0" fontAlgn="base" hangingPunct="0">
              <a:spcBef>
                <a:spcPct val="0"/>
              </a:spcBef>
              <a:spcAft>
                <a:spcPct val="0"/>
              </a:spcAft>
              <a:defRPr sz="2400" b="1">
                <a:solidFill>
                  <a:srgbClr val="000099"/>
                </a:solidFill>
                <a:latin typeface="Arial" panose="020B0604020202020204" pitchFamily="34" charset="0"/>
              </a:defRPr>
            </a:lvl9pPr>
          </a:lstStyle>
          <a:p>
            <a:endParaRPr lang="en-GB" altLang="en-US"/>
          </a:p>
        </p:txBody>
      </p:sp>
      <p:sp>
        <p:nvSpPr>
          <p:cNvPr id="13" name="Rectangle 3">
            <a:extLst>
              <a:ext uri="{FF2B5EF4-FFF2-40B4-BE49-F238E27FC236}">
                <a16:creationId xmlns:a16="http://schemas.microsoft.com/office/drawing/2014/main" id="{034DAC4D-23EB-448D-914B-F360E044F2D2}"/>
              </a:ext>
            </a:extLst>
          </p:cNvPr>
          <p:cNvSpPr txBox="1">
            <a:spLocks noChangeArrowheads="1"/>
          </p:cNvSpPr>
          <p:nvPr/>
        </p:nvSpPr>
        <p:spPr>
          <a:xfrm>
            <a:off x="39688" y="84137"/>
            <a:ext cx="8197850" cy="592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a:solidFill>
                  <a:srgbClr val="00B0F0"/>
                </a:solidFill>
                <a:latin typeface="Century Gothic" panose="020B0502020202020204" pitchFamily="34" charset="0"/>
              </a:rPr>
              <a:t>AL FUTTAIM CAREER GROWTH MODEL</a:t>
            </a:r>
          </a:p>
        </p:txBody>
      </p:sp>
      <p:pic>
        <p:nvPicPr>
          <p:cNvPr id="4" name="Picture 3" descr="A screenshot of a computer&#10;&#10;Description automatically generated with medium confidence">
            <a:extLst>
              <a:ext uri="{FF2B5EF4-FFF2-40B4-BE49-F238E27FC236}">
                <a16:creationId xmlns:a16="http://schemas.microsoft.com/office/drawing/2014/main" id="{811AC660-BF44-BFE6-5870-2BB6EDC5A8EA}"/>
              </a:ext>
            </a:extLst>
          </p:cNvPr>
          <p:cNvPicPr>
            <a:picLocks noChangeAspect="1"/>
          </p:cNvPicPr>
          <p:nvPr/>
        </p:nvPicPr>
        <p:blipFill>
          <a:blip r:embed="rId2"/>
          <a:stretch>
            <a:fillRect/>
          </a:stretch>
        </p:blipFill>
        <p:spPr>
          <a:xfrm>
            <a:off x="0" y="350874"/>
            <a:ext cx="8750792" cy="4689148"/>
          </a:xfrm>
          <a:prstGeom prst="rect">
            <a:avLst/>
          </a:prstGeom>
        </p:spPr>
      </p:pic>
    </p:spTree>
    <p:extLst>
      <p:ext uri="{BB962C8B-B14F-4D97-AF65-F5344CB8AC3E}">
        <p14:creationId xmlns:p14="http://schemas.microsoft.com/office/powerpoint/2010/main" val="25515223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Jessica template">
  <a:themeElements>
    <a:clrScheme name="Custom 1">
      <a:dk1>
        <a:sysClr val="windowText" lastClr="000000"/>
      </a:dk1>
      <a:lt1>
        <a:sysClr val="window" lastClr="FFFFFF"/>
      </a:lt1>
      <a:dk2>
        <a:srgbClr val="335B74"/>
      </a:dk2>
      <a:lt2>
        <a:srgbClr val="DFE3E5"/>
      </a:lt2>
      <a:accent1>
        <a:srgbClr val="00B0F0"/>
      </a:accent1>
      <a:accent2>
        <a:srgbClr val="0070C0"/>
      </a:accent2>
      <a:accent3>
        <a:srgbClr val="0070C0"/>
      </a:accent3>
      <a:accent4>
        <a:srgbClr val="FFC000"/>
      </a:accent4>
      <a:accent5>
        <a:srgbClr val="92D05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9E8DC6FCDE7E408DC8608A0DDF9A10" ma:contentTypeVersion="13" ma:contentTypeDescription="Create a new document." ma:contentTypeScope="" ma:versionID="b65ebc62cd81e26a414668a9281aac9c">
  <xsd:schema xmlns:xsd="http://www.w3.org/2001/XMLSchema" xmlns:xs="http://www.w3.org/2001/XMLSchema" xmlns:p="http://schemas.microsoft.com/office/2006/metadata/properties" xmlns:ns3="1a10e31b-e59e-45c7-9b4b-f8976c92ca0f" xmlns:ns4="7692817d-2ab7-4d0a-8f79-eb991f911d1c" targetNamespace="http://schemas.microsoft.com/office/2006/metadata/properties" ma:root="true" ma:fieldsID="8ab4be915fe03b61bb1d1ca8a323cbcf" ns3:_="" ns4:_="">
    <xsd:import namespace="1a10e31b-e59e-45c7-9b4b-f8976c92ca0f"/>
    <xsd:import namespace="7692817d-2ab7-4d0a-8f79-eb991f911d1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10e31b-e59e-45c7-9b4b-f8976c92ca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92817d-2ab7-4d0a-8f79-eb991f911d1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4DBF9A-1A07-4805-919F-F822136C29DA}">
  <ds:schemaRefs>
    <ds:schemaRef ds:uri="1a10e31b-e59e-45c7-9b4b-f8976c92ca0f"/>
    <ds:schemaRef ds:uri="7692817d-2ab7-4d0a-8f79-eb991f911d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212C10F-CEAB-4F98-AE8F-5C9DAE14B30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59F5DF8-250A-4870-8072-DC5317600E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TotalTime>
  <Words>3731</Words>
  <Application>Microsoft Office PowerPoint</Application>
  <PresentationFormat>On-screen Show (16:9)</PresentationFormat>
  <Paragraphs>586</Paragraphs>
  <Slides>54</Slides>
  <Notes>27</Notes>
  <HiddenSlides>5</HiddenSlides>
  <MMClips>2</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73" baseType="lpstr">
      <vt:lpstr>Segoe UI</vt:lpstr>
      <vt:lpstr>Arial MT</vt:lpstr>
      <vt:lpstr>Wingdings</vt:lpstr>
      <vt:lpstr>Oswald</vt:lpstr>
      <vt:lpstr>Arial Black</vt:lpstr>
      <vt:lpstr>Aptos</vt:lpstr>
      <vt:lpstr>Century Gothic</vt:lpstr>
      <vt:lpstr>Arial Unicode MS</vt:lpstr>
      <vt:lpstr>Oswald Heavy Regular</vt:lpstr>
      <vt:lpstr>Lato Light</vt:lpstr>
      <vt:lpstr>News Cycle</vt:lpstr>
      <vt:lpstr>MS London</vt:lpstr>
      <vt:lpstr>Graphik</vt:lpstr>
      <vt:lpstr>Arial</vt:lpstr>
      <vt:lpstr>Calibri</vt:lpstr>
      <vt:lpstr>ＭＳ Ｐゴシック</vt:lpstr>
      <vt:lpstr>Oswald Regular</vt:lpstr>
      <vt:lpstr>Jessica template</vt:lpstr>
      <vt:lpstr>think-cell Slide</vt:lpstr>
      <vt:lpstr> Career Growth &amp; IDP</vt:lpstr>
      <vt:lpstr>New Career Reality   </vt:lpstr>
      <vt:lpstr>PowerPoint Presentation</vt:lpstr>
      <vt:lpstr>PowerPoint Presentation</vt:lpstr>
      <vt:lpstr>PowerPoint Presentation</vt:lpstr>
      <vt:lpstr>CAREER MOVEMENTS</vt:lpstr>
      <vt:lpstr>PowerPoint Presentation</vt:lpstr>
      <vt:lpstr>AFG Career Growth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YOU NEED AN IDP</vt:lpstr>
      <vt:lpstr>The How    </vt:lpstr>
      <vt:lpstr>PowerPoint Presentation</vt:lpstr>
      <vt:lpstr>BUILDING YOUR DEVELOPMENT PLAN</vt:lpstr>
      <vt:lpstr>PowerPoint Presentation</vt:lpstr>
      <vt:lpstr>PowerPoint Presentation</vt:lpstr>
      <vt:lpstr>PowerPoint Presentation</vt:lpstr>
      <vt:lpstr>IDENTIFY THE GAPS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 culture of Continuous Performance Management </vt:lpstr>
      <vt:lpstr>PERFORMANCE MANAGEMNT PROCESS</vt:lpstr>
      <vt:lpstr> OUR EMPLOYEES POWERFULL VOICES ECHO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Download the success factors app</vt:lpstr>
      <vt:lpstr> Download the success factors app</vt:lpstr>
      <vt:lpstr>Activities                    Status                       Achievements</vt:lpstr>
      <vt:lpstr>Next steps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Guide For An Efficient IDP</dc:title>
  <dc:creator>Heba Salem</dc:creator>
  <cp:lastModifiedBy>Fatma Alsagaf</cp:lastModifiedBy>
  <cp:revision>1</cp:revision>
  <dcterms:created xsi:type="dcterms:W3CDTF">2022-09-30T05:35:47Z</dcterms:created>
  <dcterms:modified xsi:type="dcterms:W3CDTF">2025-11-19T06:07:32Z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0x0101009B9E8DC6FCDE7E408DC8608A0DDF9A10</vt:lpwstr>
  </property>
  <property fmtid="{D5CDD505-2E9C-101B-9397-08002B2CF9AE}" pid="3" name="MSIP_Label_58fbed80-72d0-4b8d-b688-a17c05b1b4f3_Enabled">
    <vt:lpwstr>true</vt:lpwstr>
  </property>
  <property fmtid="{D5CDD505-2E9C-101B-9397-08002B2CF9AE}" pid="4" name="MSIP_Label_58fbed80-72d0-4b8d-b688-a17c05b1b4f3_SetDate">
    <vt:lpwstr>2025-11-19T06:05:27Z</vt:lpwstr>
  </property>
  <property fmtid="{D5CDD505-2E9C-101B-9397-08002B2CF9AE}" pid="5" name="MSIP_Label_58fbed80-72d0-4b8d-b688-a17c05b1b4f3_Method">
    <vt:lpwstr>Standard</vt:lpwstr>
  </property>
  <property fmtid="{D5CDD505-2E9C-101B-9397-08002B2CF9AE}" pid="6" name="MSIP_Label_58fbed80-72d0-4b8d-b688-a17c05b1b4f3_Name">
    <vt:lpwstr>Confidential External</vt:lpwstr>
  </property>
  <property fmtid="{D5CDD505-2E9C-101B-9397-08002B2CF9AE}" pid="7" name="MSIP_Label_58fbed80-72d0-4b8d-b688-a17c05b1b4f3_SiteId">
    <vt:lpwstr>79ddd250-40e1-4d41-ba0f-c9e9849725cb</vt:lpwstr>
  </property>
  <property fmtid="{D5CDD505-2E9C-101B-9397-08002B2CF9AE}" pid="8" name="MSIP_Label_58fbed80-72d0-4b8d-b688-a17c05b1b4f3_ActionId">
    <vt:lpwstr>150ff69f-c9a2-4e61-80bf-a84b1504bb05</vt:lpwstr>
  </property>
  <property fmtid="{D5CDD505-2E9C-101B-9397-08002B2CF9AE}" pid="9" name="MSIP_Label_58fbed80-72d0-4b8d-b688-a17c05b1b4f3_ContentBits">
    <vt:lpwstr>2</vt:lpwstr>
  </property>
  <property fmtid="{D5CDD505-2E9C-101B-9397-08002B2CF9AE}" pid="10" name="MSIP_Label_58fbed80-72d0-4b8d-b688-a17c05b1b4f3_Tag">
    <vt:lpwstr>10, 1, 2, 1</vt:lpwstr>
  </property>
  <property fmtid="{D5CDD505-2E9C-101B-9397-08002B2CF9AE}" pid="11" name="ClassificationContentMarkingFooterLocations">
    <vt:lpwstr>Jessica template:3</vt:lpwstr>
  </property>
  <property fmtid="{D5CDD505-2E9C-101B-9397-08002B2CF9AE}" pid="12" name="ClassificationContentMarkingFooterText">
    <vt:lpwstr>Confidential - External Al-Futtaim</vt:lpwstr>
  </property>
</Properties>
</file>